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72" r:id="rId1"/>
    <p:sldMasterId id="2147483689" r:id="rId2"/>
  </p:sldMasterIdLst>
  <p:notesMasterIdLst>
    <p:notesMasterId r:id="rId48"/>
  </p:notesMasterIdLst>
  <p:sldIdLst>
    <p:sldId id="488" r:id="rId3"/>
    <p:sldId id="655" r:id="rId4"/>
    <p:sldId id="644" r:id="rId5"/>
    <p:sldId id="643" r:id="rId6"/>
    <p:sldId id="615" r:id="rId7"/>
    <p:sldId id="621" r:id="rId8"/>
    <p:sldId id="616" r:id="rId9"/>
    <p:sldId id="617" r:id="rId10"/>
    <p:sldId id="618" r:id="rId11"/>
    <p:sldId id="619" r:id="rId12"/>
    <p:sldId id="622" r:id="rId13"/>
    <p:sldId id="620" r:id="rId14"/>
    <p:sldId id="623" r:id="rId15"/>
    <p:sldId id="624" r:id="rId16"/>
    <p:sldId id="625" r:id="rId17"/>
    <p:sldId id="626" r:id="rId18"/>
    <p:sldId id="627" r:id="rId19"/>
    <p:sldId id="628" r:id="rId20"/>
    <p:sldId id="633" r:id="rId21"/>
    <p:sldId id="629" r:id="rId22"/>
    <p:sldId id="630" r:id="rId23"/>
    <p:sldId id="631" r:id="rId24"/>
    <p:sldId id="632" r:id="rId25"/>
    <p:sldId id="634" r:id="rId26"/>
    <p:sldId id="635" r:id="rId27"/>
    <p:sldId id="646" r:id="rId28"/>
    <p:sldId id="638" r:id="rId29"/>
    <p:sldId id="637" r:id="rId30"/>
    <p:sldId id="645" r:id="rId31"/>
    <p:sldId id="636" r:id="rId32"/>
    <p:sldId id="639" r:id="rId33"/>
    <p:sldId id="640" r:id="rId34"/>
    <p:sldId id="641" r:id="rId35"/>
    <p:sldId id="642" r:id="rId36"/>
    <p:sldId id="649" r:id="rId37"/>
    <p:sldId id="650" r:id="rId38"/>
    <p:sldId id="647" r:id="rId39"/>
    <p:sldId id="651" r:id="rId40"/>
    <p:sldId id="652" r:id="rId41"/>
    <p:sldId id="653" r:id="rId42"/>
    <p:sldId id="654" r:id="rId43"/>
    <p:sldId id="656" r:id="rId44"/>
    <p:sldId id="571" r:id="rId45"/>
    <p:sldId id="613" r:id="rId46"/>
    <p:sldId id="614" r:id="rId47"/>
  </p:sldIdLst>
  <p:sldSz cx="10691813" cy="7559675"/>
  <p:notesSz cx="9939338" cy="6807200"/>
  <p:defaultTextStyle>
    <a:defPPr>
      <a:defRPr lang="ko-KR"/>
    </a:defPPr>
    <a:lvl1pPr marL="0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437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2873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310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5746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183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8620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056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1493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8" orient="horz" pos="2358" userDrawn="1">
          <p15:clr>
            <a:srgbClr val="A4A3A4"/>
          </p15:clr>
        </p15:guide>
        <p15:guide id="9" pos="3345" userDrawn="1">
          <p15:clr>
            <a:srgbClr val="A4A3A4"/>
          </p15:clr>
        </p15:guide>
        <p15:guide id="10" pos="782" userDrawn="1">
          <p15:clr>
            <a:srgbClr val="A4A3A4"/>
          </p15:clr>
        </p15:guide>
        <p15:guide id="11" pos="1349" userDrawn="1">
          <p15:clr>
            <a:srgbClr val="A4A3A4"/>
          </p15:clr>
        </p15:guide>
        <p15:guide id="12" pos="2438" userDrawn="1">
          <p15:clr>
            <a:srgbClr val="A4A3A4"/>
          </p15:clr>
        </p15:guide>
        <p15:guide id="13" pos="5704" userDrawn="1">
          <p15:clr>
            <a:srgbClr val="A4A3A4"/>
          </p15:clr>
        </p15:guide>
        <p15:guide id="14" pos="53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047E"/>
    <a:srgbClr val="AF3790"/>
    <a:srgbClr val="FB85ED"/>
    <a:srgbClr val="892B70"/>
    <a:srgbClr val="E9B9DC"/>
    <a:srgbClr val="B4C7E7"/>
    <a:srgbClr val="173D6B"/>
    <a:srgbClr val="F2F2F2"/>
    <a:srgbClr val="E8E8E8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79" autoAdjust="0"/>
    <p:restoredTop sz="92803" autoAdjust="0"/>
  </p:normalViewPr>
  <p:slideViewPr>
    <p:cSldViewPr snapToGrid="0" showGuides="1">
      <p:cViewPr varScale="1">
        <p:scale>
          <a:sx n="109" d="100"/>
          <a:sy n="109" d="100"/>
        </p:scale>
        <p:origin x="852" y="57"/>
      </p:cViewPr>
      <p:guideLst>
        <p:guide orient="horz" pos="2358"/>
        <p:guide pos="3345"/>
        <p:guide pos="782"/>
        <p:guide pos="1349"/>
        <p:guide pos="2438"/>
        <p:guide pos="5704"/>
        <p:guide pos="533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56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6888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9275" y="0"/>
            <a:ext cx="430847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BBCA84-884A-4990-B4B7-7C892AB4BE20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344863" y="850900"/>
            <a:ext cx="3249612" cy="2297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775" y="3276600"/>
            <a:ext cx="7951788" cy="2679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65888"/>
            <a:ext cx="4306888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9275" y="6465888"/>
            <a:ext cx="430847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7341C3-77BA-4E20-A2DA-6C31421BF4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67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0212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446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0" y="503238"/>
            <a:ext cx="3448050" cy="1765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45013" y="1089025"/>
            <a:ext cx="5413375" cy="53721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36600" y="2268538"/>
            <a:ext cx="3448050" cy="4200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334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0" y="503238"/>
            <a:ext cx="3448050" cy="1765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45013" y="1089025"/>
            <a:ext cx="5413375" cy="537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36600" y="2268538"/>
            <a:ext cx="3448050" cy="4200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5504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5013" y="403225"/>
            <a:ext cx="9221787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35013" y="2012950"/>
            <a:ext cx="9221787" cy="4795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1829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651750" y="403225"/>
            <a:ext cx="2305050" cy="6405563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35013" y="403225"/>
            <a:ext cx="6764337" cy="64055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760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747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7394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981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5013" y="403225"/>
            <a:ext cx="9221787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5013" y="2012950"/>
            <a:ext cx="9221787" cy="4795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856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0250" y="1884363"/>
            <a:ext cx="9220200" cy="31448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0250" y="5059363"/>
            <a:ext cx="9220200" cy="1652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15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5013" y="403225"/>
            <a:ext cx="9221787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735013" y="2012950"/>
            <a:ext cx="4533900" cy="4795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21313" y="2012950"/>
            <a:ext cx="4535487" cy="4795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592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0" y="403225"/>
            <a:ext cx="9221788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6600" y="1852613"/>
            <a:ext cx="4522788" cy="9080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36600" y="2760663"/>
            <a:ext cx="4522788" cy="40624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13375" y="1852613"/>
            <a:ext cx="4545013" cy="9080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13375" y="2760663"/>
            <a:ext cx="4545013" cy="40624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758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5013" y="403225"/>
            <a:ext cx="9221787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51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 userDrawn="1"/>
        </p:nvGrpSpPr>
        <p:grpSpPr>
          <a:xfrm>
            <a:off x="5" y="971562"/>
            <a:ext cx="10241689" cy="142875"/>
            <a:chOff x="5" y="971562"/>
            <a:chExt cx="10241689" cy="142875"/>
          </a:xfrm>
        </p:grpSpPr>
        <p:sp>
          <p:nvSpPr>
            <p:cNvPr id="9" name="양쪽 모서리가 둥근 사각형 8"/>
            <p:cNvSpPr/>
            <p:nvPr/>
          </p:nvSpPr>
          <p:spPr>
            <a:xfrm rot="5400000">
              <a:off x="9982319" y="855061"/>
              <a:ext cx="142866" cy="37588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10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 rot="16200000" flipH="1">
              <a:off x="4861470" y="-3889903"/>
              <a:ext cx="142875" cy="98658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325" y="7149830"/>
            <a:ext cx="789713" cy="17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4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8" r:id="rId2"/>
    <p:sldLayoutId id="2147483701" r:id="rId3"/>
  </p:sldLayoutIdLst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1" userDrawn="1">
          <p15:clr>
            <a:srgbClr val="F26B43"/>
          </p15:clr>
        </p15:guide>
        <p15:guide id="2" pos="6384" userDrawn="1">
          <p15:clr>
            <a:srgbClr val="F26B43"/>
          </p15:clr>
        </p15:guide>
        <p15:guide id="4" orient="horz" pos="4309" userDrawn="1">
          <p15:clr>
            <a:srgbClr val="F26B43"/>
          </p15:clr>
        </p15:guide>
        <p15:guide id="5" orient="horz" pos="340" userDrawn="1">
          <p15:clr>
            <a:srgbClr val="F26B43"/>
          </p15:clr>
        </p15:guide>
        <p15:guide id="6" orient="horz" pos="952" userDrawn="1">
          <p15:clr>
            <a:srgbClr val="F26B43"/>
          </p15:clr>
        </p15:guide>
        <p15:guide id="7" orient="horz" pos="11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>
          <a:xfrm>
            <a:off x="5" y="971562"/>
            <a:ext cx="10241689" cy="142875"/>
            <a:chOff x="5" y="971562"/>
            <a:chExt cx="10241689" cy="142875"/>
          </a:xfrm>
        </p:grpSpPr>
        <p:sp>
          <p:nvSpPr>
            <p:cNvPr id="6" name="양쪽 모서리가 둥근 사각형 5"/>
            <p:cNvSpPr/>
            <p:nvPr/>
          </p:nvSpPr>
          <p:spPr>
            <a:xfrm rot="5400000">
              <a:off x="9982319" y="855061"/>
              <a:ext cx="142866" cy="37588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10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 rot="16200000" flipH="1">
              <a:off x="4861470" y="-3889903"/>
              <a:ext cx="142875" cy="98658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325" y="7149830"/>
            <a:ext cx="789713" cy="17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72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pDXdlXlaCco" TargetMode="External"/><Relationship Id="rId6" Type="http://schemas.openxmlformats.org/officeDocument/2006/relationships/image" Target="../media/image13.jpeg"/><Relationship Id="rId5" Type="http://schemas.openxmlformats.org/officeDocument/2006/relationships/hyperlink" Target="https://github.com/wkentaro/labelme" TargetMode="External"/><Relationship Id="rId4" Type="http://schemas.openxmlformats.org/officeDocument/2006/relationships/hyperlink" Target="https://github.com/ksyoon70/RealTimeObjectDetection-main.git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video" Target="https://www.youtube.com/embed/pDXdlXlaCco" TargetMode="External"/><Relationship Id="rId7" Type="http://schemas.openxmlformats.org/officeDocument/2006/relationships/image" Target="../media/image12.jpeg"/><Relationship Id="rId2" Type="http://schemas.openxmlformats.org/officeDocument/2006/relationships/video" Target="https://www.youtube.com/embed/ej1ISEoAK5g" TargetMode="External"/><Relationship Id="rId1" Type="http://schemas.openxmlformats.org/officeDocument/2006/relationships/video" Target="https://www.youtube.com/embed/dcsm8NgbBz4" TargetMode="Externa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tensorflow-object-detection-api-tutorial.readthedocs.io/en/latest/install.html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tensorflow/models.git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3666240" y="4191480"/>
            <a:ext cx="3754440" cy="203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 dirty="0" smtClean="0">
                <a:solidFill>
                  <a:srgbClr val="000000"/>
                </a:solidFill>
                <a:ea typeface="KoPub돋움체 Bold" panose="02020603020101020101" pitchFamily="18" charset="-127"/>
              </a:rPr>
              <a:t>202</a:t>
            </a:r>
            <a:r>
              <a:rPr lang="en-US" altLang="ko-KR" sz="2400" b="0" strike="noStrike" spc="-1" dirty="0" smtClean="0">
                <a:solidFill>
                  <a:srgbClr val="000000"/>
                </a:solidFill>
                <a:ea typeface="KoPub돋움체 Bold" panose="02020603020101020101" pitchFamily="18" charset="-127"/>
              </a:rPr>
              <a:t>2</a:t>
            </a:r>
            <a:r>
              <a:rPr lang="en-US" sz="2400" b="0" strike="noStrike" spc="-1" dirty="0" smtClean="0">
                <a:solidFill>
                  <a:srgbClr val="000000"/>
                </a:solidFill>
                <a:ea typeface="KoPub돋움체 Bold" panose="02020603020101020101" pitchFamily="18" charset="-127"/>
              </a:rPr>
              <a:t>.0</a:t>
            </a:r>
            <a:r>
              <a:rPr lang="en-US" altLang="ko-KR" sz="2400" spc="-1" dirty="0" smtClean="0">
                <a:solidFill>
                  <a:srgbClr val="000000"/>
                </a:solidFill>
                <a:ea typeface="KoPub돋움체 Bold" panose="02020603020101020101" pitchFamily="18" charset="-127"/>
              </a:rPr>
              <a:t>3</a:t>
            </a:r>
            <a:r>
              <a:rPr lang="en-US" sz="2400" b="0" strike="noStrike" spc="-1" dirty="0" smtClean="0">
                <a:solidFill>
                  <a:srgbClr val="000000"/>
                </a:solidFill>
                <a:ea typeface="KoPub돋움체 Bold" panose="02020603020101020101" pitchFamily="18" charset="-127"/>
              </a:rPr>
              <a:t>.</a:t>
            </a:r>
            <a:r>
              <a:rPr lang="en-US" sz="2400" spc="-1" dirty="0" smtClean="0">
                <a:solidFill>
                  <a:srgbClr val="000000"/>
                </a:solidFill>
                <a:ea typeface="KoPub돋움체 Bold" panose="02020603020101020101" pitchFamily="18" charset="-127"/>
              </a:rPr>
              <a:t>11</a:t>
            </a:r>
            <a:endParaRPr lang="en-US" sz="2400" b="0" strike="noStrike" spc="-1" dirty="0">
              <a:ea typeface="KoPub돋움체 Bold" panose="02020603020101020101" pitchFamily="18" charset="-127"/>
            </a:endParaRPr>
          </a:p>
          <a:p>
            <a:pPr algn="ctr">
              <a:lnSpc>
                <a:spcPct val="100000"/>
              </a:lnSpc>
            </a:pPr>
            <a:endParaRPr lang="en-US" sz="2400" b="0" strike="noStrike" spc="-1" dirty="0">
              <a:ea typeface="KoPub돋움체 Bold" panose="02020603020101020101" pitchFamily="18" charset="-127"/>
            </a:endParaRPr>
          </a:p>
          <a:p>
            <a:pPr algn="ctr">
              <a:lnSpc>
                <a:spcPct val="100000"/>
              </a:lnSpc>
            </a:pPr>
            <a:r>
              <a:rPr lang="ko-KR" sz="2400" b="0" strike="noStrike" spc="-1" dirty="0">
                <a:solidFill>
                  <a:srgbClr val="000000"/>
                </a:solidFill>
                <a:ea typeface="KoPub돋움체 Bold" panose="02020603020101020101" pitchFamily="18" charset="-127"/>
              </a:rPr>
              <a:t>작성자 윤경섭 수석</a:t>
            </a:r>
            <a:endParaRPr lang="en-US" sz="2400" b="0" strike="noStrike" spc="-1" dirty="0">
              <a:ea typeface="KoPub돋움체 Bold" panose="02020603020101020101" pitchFamily="18" charset="-127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2400480" y="1557360"/>
            <a:ext cx="6286320" cy="1337760"/>
          </a:xfrm>
          <a:prstGeom prst="rect">
            <a:avLst/>
          </a:prstGeom>
          <a:noFill/>
          <a:ln w="12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400" b="1" spc="-60" dirty="0" smtClean="0">
                <a:solidFill>
                  <a:srgbClr val="014DA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Object Detection API</a:t>
            </a:r>
            <a:r>
              <a:rPr lang="ko-KR" altLang="en-US" sz="2400" b="1" spc="-60" dirty="0" smtClean="0">
                <a:solidFill>
                  <a:srgbClr val="014DA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2400" b="1" spc="-60" dirty="0" smtClean="0">
                <a:solidFill>
                  <a:srgbClr val="014DA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&amp;</a:t>
            </a:r>
            <a:r>
              <a:rPr lang="ko-KR" altLang="en-US" sz="2400" b="1" spc="-60" dirty="0" smtClean="0">
                <a:solidFill>
                  <a:srgbClr val="014DA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2400" b="1" spc="-60" dirty="0" smtClean="0">
                <a:solidFill>
                  <a:srgbClr val="014DA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SSD</a:t>
            </a:r>
            <a:endParaRPr lang="en-US" sz="24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797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4090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Object Detection API</a:t>
            </a:r>
            <a:r>
              <a:rPr lang="ko-KR" altLang="en-US" sz="2800" b="1" dirty="0" smtClean="0"/>
              <a:t> 설치</a:t>
            </a:r>
            <a:endParaRPr lang="ko-KR" altLang="en-US" sz="2800" b="1" dirty="0"/>
          </a:p>
        </p:txBody>
      </p:sp>
      <p:sp>
        <p:nvSpPr>
          <p:cNvPr id="4" name="직사각형 3"/>
          <p:cNvSpPr/>
          <p:nvPr/>
        </p:nvSpPr>
        <p:spPr>
          <a:xfrm>
            <a:off x="329771" y="1278677"/>
            <a:ext cx="197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2.4 COCO API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endParaRPr lang="ko-KR" altLang="en-US" sz="1600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18074" y="1749293"/>
            <a:ext cx="8362054" cy="1234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윈도우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Command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창에 아래 명령을 복사하여 실행한다.</a:t>
            </a:r>
            <a:endParaRPr kumimoji="0" lang="ko-KR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3A32C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pip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3A32C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install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3A32C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cython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3A32C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pip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3A32C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install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3A32C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git+https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://github.com/philferriere/cocoapi.git#subdirectory=PythonAPI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윈도우에서는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Visual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C++ 2015 빌드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tool이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이미 설치 되어 있어야 한다.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29771" y="4101062"/>
            <a:ext cx="8239649" cy="2065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research</a:t>
            </a:r>
            <a:r>
              <a:rPr lang="ko-KR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폴더 아래 </a:t>
            </a:r>
            <a:r>
              <a:rPr lang="ko-KR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object_detection</a:t>
            </a:r>
            <a:r>
              <a:rPr lang="ko-KR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packages</a:t>
            </a:r>
            <a:r>
              <a:rPr lang="ko-KR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/tf2 에 있는 </a:t>
            </a:r>
            <a:r>
              <a:rPr lang="ko-KR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setup.py를</a:t>
            </a:r>
            <a:r>
              <a:rPr lang="ko-KR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복사하여 </a:t>
            </a:r>
            <a:r>
              <a:rPr lang="ko-KR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research</a:t>
            </a:r>
            <a:r>
              <a:rPr lang="ko-KR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폴더로 복사한다. </a:t>
            </a:r>
            <a:r>
              <a:rPr lang="ko-KR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cp는</a:t>
            </a:r>
            <a:r>
              <a:rPr lang="ko-KR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리눅스 명령이므로 윈도우에서는 </a:t>
            </a:r>
            <a:r>
              <a:rPr lang="ko-KR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copy</a:t>
            </a:r>
            <a:r>
              <a:rPr lang="ko-KR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ko-KR" sz="1400" dirty="0">
                <a:latin typeface="Arial Unicode MS"/>
              </a:rPr>
              <a:t/>
            </a:r>
            <a:br>
              <a:rPr lang="ko-KR" altLang="ko-KR" sz="1400" dirty="0">
                <a:latin typeface="Arial Unicode MS"/>
              </a:rPr>
            </a:br>
            <a:r>
              <a:rPr lang="ko-KR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명령을 사용하여 복사한다</a:t>
            </a:r>
            <a:endParaRPr kumimoji="0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#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From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within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TensorFlow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models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research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3A32C3"/>
                </a:solidFill>
                <a:effectLst/>
                <a:latin typeface="Arial" panose="020B0604020202020204" pitchFamily="34" charset="0"/>
              </a:rPr>
              <a:t>cp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 Unicode MS"/>
              </a:rPr>
              <a:t>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" panose="020B0604020202020204" pitchFamily="34" charset="0"/>
              </a:rPr>
              <a:t>object_detection/packages/tf2/setup.py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 Unicode MS"/>
              </a:rPr>
              <a:t>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3A32C3"/>
                </a:solidFill>
                <a:effectLst/>
                <a:latin typeface="Arial" panose="020B0604020202020204" pitchFamily="34" charset="0"/>
              </a:rPr>
              <a:t>python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 Unicode MS"/>
              </a:rPr>
              <a:t>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" panose="020B0604020202020204" pitchFamily="34" charset="0"/>
              </a:rPr>
              <a:t>-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3A32C3"/>
                </a:solidFill>
                <a:effectLst/>
                <a:latin typeface="Arial" panose="020B0604020202020204" pitchFamily="34" charset="0"/>
              </a:rPr>
              <a:t>m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 Unicode MS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3A32C3"/>
                </a:solidFill>
                <a:effectLst/>
                <a:latin typeface="Arial" panose="020B0604020202020204" pitchFamily="34" charset="0"/>
              </a:rPr>
              <a:t>pip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 Unicode MS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3A32C3"/>
                </a:solidFill>
                <a:effectLst/>
                <a:latin typeface="Arial" panose="020B0604020202020204" pitchFamily="34" charset="0"/>
              </a:rPr>
              <a:t>install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 Unicode MS"/>
              </a:rPr>
              <a:t>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" panose="020B0604020202020204" pitchFamily="34" charset="0"/>
              </a:rPr>
              <a:t>--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3A32C3"/>
                </a:solidFill>
                <a:effectLst/>
                <a:latin typeface="Arial" panose="020B0604020202020204" pitchFamily="34" charset="0"/>
              </a:rPr>
              <a:t>use-feature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 Unicode MS"/>
              </a:rPr>
              <a:t>2020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" panose="020B0604020202020204" pitchFamily="34" charset="0"/>
              </a:rPr>
              <a:t>-resolver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 Unicode MS"/>
              </a:rPr>
              <a:t>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9771" y="3534575"/>
            <a:ext cx="2977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2.5 Object Detection API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endParaRPr lang="ko-KR" altLang="en-US" sz="1600" b="1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422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6807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Object Detection API</a:t>
            </a:r>
            <a:r>
              <a:rPr lang="ko-KR" altLang="en-US" sz="2800" b="1" dirty="0" smtClean="0"/>
              <a:t>를 이용한 </a:t>
            </a:r>
            <a:r>
              <a:rPr lang="en-US" altLang="ko-KR" sz="2800" b="1" dirty="0" smtClean="0"/>
              <a:t>custom data</a:t>
            </a:r>
            <a:endParaRPr lang="ko-KR" altLang="en-US" sz="2800" b="1" dirty="0"/>
          </a:p>
        </p:txBody>
      </p:sp>
      <p:sp>
        <p:nvSpPr>
          <p:cNvPr id="2" name="직사각형 1"/>
          <p:cNvSpPr/>
          <p:nvPr/>
        </p:nvSpPr>
        <p:spPr>
          <a:xfrm>
            <a:off x="434025" y="1318272"/>
            <a:ext cx="20168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2.6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완료 테스트</a:t>
            </a:r>
            <a:endParaRPr lang="ko-KR" altLang="en-US" sz="1600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34025" y="1793835"/>
            <a:ext cx="5536642" cy="1104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설치가 잘 되었는지 테스트 하려면</a:t>
            </a:r>
            <a:endParaRPr kumimoji="0" lang="ko-KR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7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#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From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within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TensorFlow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models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research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3A32C3"/>
                </a:solidFill>
                <a:effectLst/>
                <a:latin typeface="Arial" panose="020B0604020202020204" pitchFamily="34" charset="0"/>
              </a:rPr>
              <a:t>python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 Unicode MS"/>
              </a:rPr>
              <a:t>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" panose="020B0604020202020204" pitchFamily="34" charset="0"/>
              </a:rPr>
              <a:t>object_detection</a:t>
            </a: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" panose="020B0604020202020204" pitchFamily="34" charset="0"/>
              </a:rPr>
              <a:t>builders</a:t>
            </a: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" panose="020B0604020202020204" pitchFamily="34" charset="0"/>
              </a:rPr>
              <a:t>model_builder_tf2_test</a:t>
            </a: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" panose="020B0604020202020204" pitchFamily="34" charset="0"/>
              </a:rPr>
              <a:t>py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25" y="3035761"/>
            <a:ext cx="7944755" cy="4148809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34025" y="6750424"/>
            <a:ext cx="1011534" cy="2420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48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3705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SSD Mobile V2 Net</a:t>
            </a:r>
            <a:r>
              <a:rPr lang="ko-KR" altLang="en-US" sz="2800" b="1" dirty="0" smtClean="0"/>
              <a:t>설치</a:t>
            </a:r>
            <a:endParaRPr lang="ko-KR" altLang="en-US" sz="2800" b="1" dirty="0"/>
          </a:p>
        </p:txBody>
      </p:sp>
      <p:sp>
        <p:nvSpPr>
          <p:cNvPr id="15" name="직사각형 14"/>
          <p:cNvSpPr/>
          <p:nvPr/>
        </p:nvSpPr>
        <p:spPr>
          <a:xfrm>
            <a:off x="476454" y="1397118"/>
            <a:ext cx="3474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SSD Mobile V2 Net </a:t>
            </a:r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방법</a:t>
            </a:r>
            <a:endParaRPr lang="ko-KR" altLang="en-US" sz="1800" b="1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50212" y="1881300"/>
            <a:ext cx="23831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https://youtu.be/pDXdlXlaCco</a:t>
            </a:r>
          </a:p>
        </p:txBody>
      </p:sp>
      <p:pic>
        <p:nvPicPr>
          <p:cNvPr id="19" name="pDXdlXlaCco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29481" y="2242967"/>
            <a:ext cx="3657600" cy="205740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4575302" y="1685521"/>
            <a:ext cx="5343525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annotation tool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en-US" altLang="ko-KR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labelme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사용하므로 이를 위하여 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:\SPB_Data\RealTimeObjectDetection-main\Tensorflow\scripts</a:t>
            </a:r>
            <a:endParaRPr lang="en-US" altLang="ko-KR" sz="1200" dirty="0"/>
          </a:p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아래에  </a:t>
            </a:r>
            <a:r>
              <a:rPr lang="en-US" altLang="ko-KR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generate_tfrecord_json.py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파일을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추가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200" dirty="0"/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custom dataset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중에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car-plate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영상을 훈련 한다고 하면</a:t>
            </a:r>
            <a:endParaRPr lang="ko-KR" altLang="en-US" sz="1200" dirty="0"/>
          </a:p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1200" dirty="0"/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ojbectDetectssd.py</a:t>
            </a:r>
            <a:r>
              <a:rPr lang="en-US" altLang="ko-KR" sz="1200" dirty="0" smtClean="0"/>
              <a:t>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가장 먼저 실행한다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2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21462" y="4711556"/>
            <a:ext cx="49161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https://github.com/ksyoon70/RealTimeObjectDetection-main.git</a:t>
            </a:r>
            <a:endParaRPr lang="ko-KR" altLang="en-US" sz="1200" dirty="0"/>
          </a:p>
        </p:txBody>
      </p:sp>
      <p:sp>
        <p:nvSpPr>
          <p:cNvPr id="22" name="직사각형 21"/>
          <p:cNvSpPr/>
          <p:nvPr/>
        </p:nvSpPr>
        <p:spPr>
          <a:xfrm>
            <a:off x="521462" y="5422083"/>
            <a:ext cx="29821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hlinkClick r:id="rId5"/>
              </a:rPr>
              <a:t>https://</a:t>
            </a:r>
            <a:r>
              <a:rPr lang="ko-KR" altLang="en-US" sz="1400" dirty="0" smtClean="0">
                <a:hlinkClick r:id="rId5"/>
              </a:rPr>
              <a:t>github.com/wkentaro/labelme</a:t>
            </a:r>
            <a:endParaRPr lang="en-US" altLang="ko-KR" sz="1400" dirty="0" smtClean="0"/>
          </a:p>
          <a:p>
            <a:endParaRPr lang="ko-KR" altLang="en-US" sz="1400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881" y="5120640"/>
            <a:ext cx="3091330" cy="1889760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4611798" y="3541579"/>
            <a:ext cx="40688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C:\SPB_Data\RealTimeObjectDetection-main\Tensorflow\workspace\annotations</a:t>
            </a:r>
            <a:endParaRPr lang="en-US" altLang="ko-KR" sz="1200" dirty="0"/>
          </a:p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아래에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label_map.pbtxt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파일이 생성된다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2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092951" y="4618970"/>
            <a:ext cx="296545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/>
              <a:t>item</a:t>
            </a:r>
            <a:r>
              <a:rPr lang="ko-KR" altLang="en-US" sz="1100" dirty="0"/>
              <a:t> { </a:t>
            </a:r>
          </a:p>
          <a:p>
            <a:r>
              <a:rPr lang="ko-KR" altLang="en-US" sz="1100" dirty="0"/>
              <a:t>	</a:t>
            </a:r>
            <a:r>
              <a:rPr lang="ko-KR" altLang="en-US" sz="1100" dirty="0" err="1"/>
              <a:t>name</a:t>
            </a:r>
            <a:r>
              <a:rPr lang="ko-KR" altLang="en-US" sz="1100" dirty="0"/>
              <a:t>:'</a:t>
            </a:r>
            <a:r>
              <a:rPr lang="ko-KR" altLang="en-US" sz="1100" dirty="0" err="1"/>
              <a:t>car</a:t>
            </a:r>
            <a:r>
              <a:rPr lang="ko-KR" altLang="en-US" sz="1100" dirty="0"/>
              <a:t>'</a:t>
            </a:r>
          </a:p>
          <a:p>
            <a:r>
              <a:rPr lang="ko-KR" altLang="en-US" sz="1100" dirty="0"/>
              <a:t>	id:1</a:t>
            </a:r>
          </a:p>
          <a:p>
            <a:r>
              <a:rPr lang="ko-KR" altLang="en-US" sz="1100" dirty="0"/>
              <a:t>}</a:t>
            </a:r>
          </a:p>
          <a:p>
            <a:r>
              <a:rPr lang="ko-KR" altLang="en-US" sz="1100" dirty="0" err="1"/>
              <a:t>item</a:t>
            </a:r>
            <a:r>
              <a:rPr lang="ko-KR" altLang="en-US" sz="1100" dirty="0"/>
              <a:t> { </a:t>
            </a:r>
          </a:p>
          <a:p>
            <a:r>
              <a:rPr lang="ko-KR" altLang="en-US" sz="1100" dirty="0"/>
              <a:t>	</a:t>
            </a:r>
            <a:r>
              <a:rPr lang="ko-KR" altLang="en-US" sz="1100" dirty="0" err="1"/>
              <a:t>name</a:t>
            </a:r>
            <a:r>
              <a:rPr lang="ko-KR" altLang="en-US" sz="1100" dirty="0"/>
              <a:t>:'</a:t>
            </a:r>
            <a:r>
              <a:rPr lang="ko-KR" altLang="en-US" sz="1100" dirty="0" err="1"/>
              <a:t>plate</a:t>
            </a:r>
            <a:r>
              <a:rPr lang="ko-KR" altLang="en-US" sz="1100" dirty="0"/>
              <a:t>'</a:t>
            </a:r>
          </a:p>
          <a:p>
            <a:r>
              <a:rPr lang="ko-KR" altLang="en-US" sz="1100" dirty="0"/>
              <a:t>	id:2</a:t>
            </a:r>
          </a:p>
          <a:p>
            <a:r>
              <a:rPr lang="ko-KR" altLang="en-US" sz="1100" dirty="0"/>
              <a:t>}</a:t>
            </a:r>
          </a:p>
        </p:txBody>
      </p:sp>
      <p:cxnSp>
        <p:nvCxnSpPr>
          <p:cNvPr id="27" name="구부러진 연결선 26"/>
          <p:cNvCxnSpPr/>
          <p:nvPr/>
        </p:nvCxnSpPr>
        <p:spPr>
          <a:xfrm>
            <a:off x="5942400" y="4169580"/>
            <a:ext cx="1109472" cy="898345"/>
          </a:xfrm>
          <a:prstGeom prst="curvedConnector3">
            <a:avLst/>
          </a:prstGeom>
          <a:ln>
            <a:solidFill>
              <a:srgbClr val="FF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97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3705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SSD Mobile V2 Net</a:t>
            </a:r>
            <a:r>
              <a:rPr lang="ko-KR" altLang="en-US" sz="2800" b="1" dirty="0"/>
              <a:t>설치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84886" y="1361506"/>
            <a:ext cx="91589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이때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BG (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BackGround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넣지 않는다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/>
          </a:p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또한 </a:t>
            </a:r>
            <a:b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1200" dirty="0"/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C:\SPB_Data\RealTimeObjectDetection-main\Tensorflow\workspace\models\my_ssd_mobnet</a:t>
            </a:r>
            <a:endParaRPr lang="en-US" altLang="ko-KR" sz="1200" dirty="0"/>
          </a:p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pipeline.config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파일이 생성된다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/>
          </a:p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중요한 내용은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num_classes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class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갯수이고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score_threshold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0.8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이라고 하면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80%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이상의 신뢰도만 검지 하겠다는 것이다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2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84886" y="2575542"/>
            <a:ext cx="5343525" cy="32316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1000" dirty="0"/>
          </a:p>
          <a:p>
            <a:pPr fontAlgn="t">
              <a:buFont typeface="+mj-lt"/>
              <a:buAutoNum type="arabicPeriod"/>
            </a:pPr>
            <a:r>
              <a:rPr lang="en-US" altLang="ko-KR" sz="1000" dirty="0">
                <a:latin typeface="Consolas" panose="020B0609020204030204" pitchFamily="49" charset="0"/>
              </a:rPr>
              <a:t>model </a:t>
            </a:r>
            <a:r>
              <a:rPr lang="en-US" altLang="ko-KR" sz="1000" dirty="0">
                <a:solidFill>
                  <a:srgbClr val="800000"/>
                </a:solidFill>
                <a:latin typeface="Consolas" panose="020B0609020204030204" pitchFamily="49" charset="0"/>
              </a:rPr>
              <a:t>{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1000" dirty="0">
                <a:latin typeface="Consolas" panose="020B0609020204030204" pitchFamily="49" charset="0"/>
              </a:rPr>
              <a:t>  </a:t>
            </a:r>
            <a:r>
              <a:rPr lang="en-US" altLang="ko-KR" sz="1000" dirty="0" err="1">
                <a:latin typeface="Consolas" panose="020B0609020204030204" pitchFamily="49" charset="0"/>
              </a:rPr>
              <a:t>ssd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800000"/>
                </a:solidFill>
                <a:latin typeface="Consolas" panose="020B0609020204030204" pitchFamily="49" charset="0"/>
              </a:rPr>
              <a:t>{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1000" dirty="0">
                <a:latin typeface="Consolas" panose="020B0609020204030204" pitchFamily="49" charset="0"/>
              </a:rPr>
              <a:t>    </a:t>
            </a:r>
            <a:r>
              <a:rPr lang="en-US" altLang="ko-KR" sz="1000" dirty="0" err="1">
                <a:latin typeface="Consolas" panose="020B0609020204030204" pitchFamily="49" charset="0"/>
              </a:rPr>
              <a:t>num_classes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 smtClean="0">
                <a:solidFill>
                  <a:srgbClr val="0000DD"/>
                </a:solidFill>
                <a:latin typeface="Consolas" panose="020B0609020204030204" pitchFamily="49" charset="0"/>
              </a:rPr>
              <a:t>2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1000" dirty="0">
                <a:latin typeface="Consolas" panose="020B0609020204030204" pitchFamily="49" charset="0"/>
              </a:rPr>
              <a:t>    </a:t>
            </a:r>
            <a:r>
              <a:rPr lang="en-US" altLang="ko-KR" sz="1000" dirty="0" err="1">
                <a:latin typeface="Consolas" panose="020B0609020204030204" pitchFamily="49" charset="0"/>
              </a:rPr>
              <a:t>image_resizer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800000"/>
                </a:solidFill>
                <a:latin typeface="Consolas" panose="020B0609020204030204" pitchFamily="49" charset="0"/>
              </a:rPr>
              <a:t>{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1000" dirty="0">
                <a:latin typeface="Consolas" panose="020B0609020204030204" pitchFamily="49" charset="0"/>
              </a:rPr>
              <a:t>      </a:t>
            </a:r>
            <a:r>
              <a:rPr lang="en-US" altLang="ko-KR" sz="1000" dirty="0" err="1">
                <a:latin typeface="Consolas" panose="020B0609020204030204" pitchFamily="49" charset="0"/>
              </a:rPr>
              <a:t>fixed_shape_resizer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800000"/>
                </a:solidFill>
                <a:latin typeface="Consolas" panose="020B0609020204030204" pitchFamily="49" charset="0"/>
              </a:rPr>
              <a:t>{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1000" dirty="0">
                <a:latin typeface="Consolas" panose="020B0609020204030204" pitchFamily="49" charset="0"/>
              </a:rPr>
              <a:t>        height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0000DD"/>
                </a:solidFill>
                <a:latin typeface="Consolas" panose="020B0609020204030204" pitchFamily="49" charset="0"/>
              </a:rPr>
              <a:t>320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1000" dirty="0">
                <a:latin typeface="Consolas" panose="020B0609020204030204" pitchFamily="49" charset="0"/>
              </a:rPr>
              <a:t>        width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0000DD"/>
                </a:solidFill>
                <a:latin typeface="Consolas" panose="020B0609020204030204" pitchFamily="49" charset="0"/>
              </a:rPr>
              <a:t>320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1000" dirty="0">
                <a:latin typeface="Consolas" panose="020B0609020204030204" pitchFamily="49" charset="0"/>
              </a:rPr>
              <a:t>      </a:t>
            </a:r>
            <a:r>
              <a:rPr lang="en-US" altLang="ko-KR" sz="1000" dirty="0">
                <a:solidFill>
                  <a:srgbClr val="800000"/>
                </a:solidFill>
                <a:latin typeface="Consolas" panose="020B0609020204030204" pitchFamily="49" charset="0"/>
              </a:rPr>
              <a:t>}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1000" dirty="0">
                <a:latin typeface="Consolas" panose="020B0609020204030204" pitchFamily="49" charset="0"/>
              </a:rPr>
              <a:t>    </a:t>
            </a:r>
            <a:r>
              <a:rPr lang="en-US" altLang="ko-KR" sz="1000" dirty="0">
                <a:solidFill>
                  <a:srgbClr val="800000"/>
                </a:solidFill>
                <a:latin typeface="Consolas" panose="020B0609020204030204" pitchFamily="49" charset="0"/>
              </a:rPr>
              <a:t>}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1000" dirty="0">
                <a:latin typeface="Consolas" panose="020B0609020204030204" pitchFamily="49" charset="0"/>
              </a:rPr>
              <a:t>    </a:t>
            </a:r>
            <a:r>
              <a:rPr lang="en-US" altLang="ko-KR" sz="1000" dirty="0" err="1">
                <a:latin typeface="Consolas" panose="020B0609020204030204" pitchFamily="49" charset="0"/>
              </a:rPr>
              <a:t>feature_extractor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800000"/>
                </a:solidFill>
                <a:latin typeface="Consolas" panose="020B0609020204030204" pitchFamily="49" charset="0"/>
              </a:rPr>
              <a:t>{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1000" dirty="0">
                <a:latin typeface="Consolas" panose="020B0609020204030204" pitchFamily="49" charset="0"/>
              </a:rPr>
              <a:t>      type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F00FF"/>
                </a:solidFill>
                <a:latin typeface="Consolas" panose="020B0609020204030204" pitchFamily="49" charset="0"/>
              </a:rPr>
              <a:t>"ssd_mobilenet_v2_fpn_keras"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1000" dirty="0">
                <a:latin typeface="Consolas" panose="020B0609020204030204" pitchFamily="49" charset="0"/>
              </a:rPr>
              <a:t>      </a:t>
            </a:r>
            <a:r>
              <a:rPr lang="en-US" altLang="ko-KR" sz="1000" dirty="0" err="1">
                <a:latin typeface="Consolas" panose="020B0609020204030204" pitchFamily="49" charset="0"/>
              </a:rPr>
              <a:t>depth_multiplier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800080"/>
                </a:solidFill>
                <a:latin typeface="Consolas" panose="020B0609020204030204" pitchFamily="49" charset="0"/>
              </a:rPr>
              <a:t>1.0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1000" dirty="0">
                <a:latin typeface="Consolas" panose="020B0609020204030204" pitchFamily="49" charset="0"/>
              </a:rPr>
              <a:t>      </a:t>
            </a:r>
            <a:r>
              <a:rPr lang="en-US" altLang="ko-KR" sz="1000" dirty="0" err="1">
                <a:latin typeface="Consolas" panose="020B0609020204030204" pitchFamily="49" charset="0"/>
              </a:rPr>
              <a:t>min_depth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0000DD"/>
                </a:solidFill>
                <a:latin typeface="Consolas" panose="020B0609020204030204" pitchFamily="49" charset="0"/>
              </a:rPr>
              <a:t>16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1000" dirty="0">
                <a:latin typeface="Consolas" panose="020B0609020204030204" pitchFamily="49" charset="0"/>
              </a:rPr>
              <a:t>      </a:t>
            </a:r>
            <a:r>
              <a:rPr lang="en-US" altLang="ko-KR" sz="1000" dirty="0" err="1">
                <a:latin typeface="Consolas" panose="020B0609020204030204" pitchFamily="49" charset="0"/>
              </a:rPr>
              <a:t>conv_hyperparams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800000"/>
                </a:solidFill>
                <a:latin typeface="Consolas" panose="020B0609020204030204" pitchFamily="49" charset="0"/>
              </a:rPr>
              <a:t>{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1000" dirty="0">
                <a:latin typeface="Consolas" panose="020B0609020204030204" pitchFamily="49" charset="0"/>
              </a:rPr>
              <a:t>        </a:t>
            </a:r>
            <a:r>
              <a:rPr lang="en-US" altLang="ko-KR" sz="1000" dirty="0" err="1">
                <a:latin typeface="Consolas" panose="020B0609020204030204" pitchFamily="49" charset="0"/>
              </a:rPr>
              <a:t>regularizer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800000"/>
                </a:solidFill>
                <a:latin typeface="Consolas" panose="020B0609020204030204" pitchFamily="49" charset="0"/>
              </a:rPr>
              <a:t>{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1000" dirty="0">
                <a:latin typeface="Consolas" panose="020B0609020204030204" pitchFamily="49" charset="0"/>
              </a:rPr>
              <a:t>          l2_regularizer </a:t>
            </a:r>
            <a:r>
              <a:rPr lang="en-US" altLang="ko-KR" sz="1000" dirty="0">
                <a:solidFill>
                  <a:srgbClr val="800000"/>
                </a:solidFill>
                <a:latin typeface="Consolas" panose="020B0609020204030204" pitchFamily="49" charset="0"/>
              </a:rPr>
              <a:t>{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1000" dirty="0">
                <a:latin typeface="Consolas" panose="020B0609020204030204" pitchFamily="49" charset="0"/>
              </a:rPr>
              <a:t>            weight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800080"/>
                </a:solidFill>
                <a:latin typeface="Consolas" panose="020B0609020204030204" pitchFamily="49" charset="0"/>
              </a:rPr>
              <a:t>4e-05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1000" dirty="0">
                <a:latin typeface="Consolas" panose="020B0609020204030204" pitchFamily="49" charset="0"/>
              </a:rPr>
              <a:t>          </a:t>
            </a:r>
            <a:r>
              <a:rPr lang="en-US" altLang="ko-KR" sz="1000" dirty="0">
                <a:solidFill>
                  <a:srgbClr val="800000"/>
                </a:solidFill>
                <a:latin typeface="Consolas" panose="020B0609020204030204" pitchFamily="49" charset="0"/>
              </a:rPr>
              <a:t>}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1000" dirty="0">
                <a:latin typeface="Consolas" panose="020B0609020204030204" pitchFamily="49" charset="0"/>
              </a:rPr>
              <a:t>        </a:t>
            </a:r>
            <a:r>
              <a:rPr lang="en-US" altLang="ko-KR" sz="1000" dirty="0">
                <a:solidFill>
                  <a:srgbClr val="800000"/>
                </a:solidFill>
                <a:latin typeface="Consolas" panose="020B0609020204030204" pitchFamily="49" charset="0"/>
              </a:rPr>
              <a:t>}</a:t>
            </a:r>
            <a:endParaRPr lang="en-US" altLang="ko-KR" sz="1000" b="0" i="0" dirty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6" name="구부러진 연결선 15"/>
          <p:cNvCxnSpPr/>
          <p:nvPr/>
        </p:nvCxnSpPr>
        <p:spPr>
          <a:xfrm rot="5400000">
            <a:off x="1732022" y="2817109"/>
            <a:ext cx="626373" cy="115824"/>
          </a:xfrm>
          <a:prstGeom prst="curvedConnector3">
            <a:avLst/>
          </a:prstGeom>
          <a:ln>
            <a:solidFill>
              <a:srgbClr val="FF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4858513" y="3188208"/>
            <a:ext cx="4242816" cy="1938992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post_processing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{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batch_non_max_suppression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{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score_threshold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</a:rPr>
              <a:t>0.8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iou_threshold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</a:rPr>
              <a:t>0.6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max_detections_per_class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DD"/>
                </a:solidFill>
                <a:effectLst/>
                <a:latin typeface="Consolas" panose="020B0609020204030204" pitchFamily="49" charset="0"/>
              </a:rPr>
              <a:t>100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max_total_detections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DD"/>
                </a:solidFill>
                <a:effectLst/>
                <a:latin typeface="Consolas" panose="020B0609020204030204" pitchFamily="49" charset="0"/>
              </a:rPr>
              <a:t>100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use_static_shapes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score_converter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SIGMOID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6" name="구부러진 연결선 25"/>
          <p:cNvCxnSpPr/>
          <p:nvPr/>
        </p:nvCxnSpPr>
        <p:spPr>
          <a:xfrm>
            <a:off x="4041650" y="2487171"/>
            <a:ext cx="1438654" cy="1152141"/>
          </a:xfrm>
          <a:prstGeom prst="curvedConnector3">
            <a:avLst/>
          </a:prstGeom>
          <a:ln>
            <a:solidFill>
              <a:srgbClr val="FF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36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3705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SSD Mobile V2 Net</a:t>
            </a:r>
            <a:r>
              <a:rPr lang="ko-KR" altLang="en-US" sz="2800" b="1" dirty="0"/>
              <a:t>설치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21706" y="1302130"/>
            <a:ext cx="81104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generate_tfrecord_json.py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실행한다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/>
          </a:p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때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내용중에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usage = 'valid' # train or valid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train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valid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각각 적어 주고 한번 씩 돌려 준다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5" y="1946641"/>
            <a:ext cx="5833872" cy="359972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993392" y="3304032"/>
            <a:ext cx="3767328" cy="3962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 smtClean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12065" y="5828917"/>
            <a:ext cx="50122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annotation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아래에 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train.record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valid.record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생성 된다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4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742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3705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SSD Mobile V2 Net</a:t>
            </a:r>
            <a:r>
              <a:rPr lang="ko-KR" altLang="en-US" sz="2800" b="1" dirty="0"/>
              <a:t>설치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17830" y="1597382"/>
            <a:ext cx="730580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마지막으로 이제 트레이닝만 하면 된다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/>
          </a:p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command 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창에서 아래 명령을 입력하면 트레이닝이 된다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b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1400" dirty="0"/>
          </a:p>
          <a:p>
            <a:r>
              <a:rPr lang="en-US" altLang="ko-KR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python ..\models\research\object_detection/model_main_tf2.py --</a:t>
            </a:r>
            <a:r>
              <a:rPr lang="en-US" altLang="ko-KR" sz="14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model_dir</a:t>
            </a:r>
            <a:r>
              <a:rPr lang="en-US" altLang="ko-KR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</a:t>
            </a:r>
            <a:r>
              <a:rPr lang="en-US" altLang="ko-KR" sz="14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Tensorflow</a:t>
            </a:r>
            <a:r>
              <a:rPr lang="en-US" altLang="ko-KR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\workspace\models\</a:t>
            </a:r>
            <a:r>
              <a:rPr lang="en-US" altLang="ko-KR" sz="14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my_ssd_mobnet</a:t>
            </a:r>
            <a:r>
              <a:rPr lang="en-US" altLang="ko-KR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--</a:t>
            </a:r>
            <a:r>
              <a:rPr lang="en-US" altLang="ko-KR" sz="14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pipeline_config_path</a:t>
            </a:r>
            <a:r>
              <a:rPr lang="en-US" altLang="ko-KR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</a:t>
            </a:r>
            <a:r>
              <a:rPr lang="en-US" altLang="ko-KR" sz="14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Tensorflow</a:t>
            </a:r>
            <a:r>
              <a:rPr lang="en-US" altLang="ko-KR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\workspace\models\</a:t>
            </a:r>
            <a:r>
              <a:rPr lang="en-US" altLang="ko-KR" sz="14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my_ssd_mobnet</a:t>
            </a:r>
            <a:r>
              <a:rPr lang="en-US" altLang="ko-KR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en-US" altLang="ko-KR" sz="14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pipeline.config</a:t>
            </a:r>
            <a:r>
              <a:rPr lang="en-US" altLang="ko-KR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--</a:t>
            </a:r>
            <a:r>
              <a:rPr lang="en-US" altLang="ko-KR" sz="1400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num_train_steps</a:t>
            </a:r>
            <a:r>
              <a:rPr lang="en-US" altLang="ko-KR" sz="14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=10000</a:t>
            </a:r>
            <a:endParaRPr lang="en-US" altLang="ko-KR" sz="1400" dirty="0"/>
          </a:p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1400" dirty="0"/>
          </a:p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..\models\research\object_detection/model_main_tf2.py : Object Detection API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경로</a:t>
            </a:r>
            <a:endParaRPr lang="ko-KR" altLang="en-US" sz="1400" dirty="0"/>
          </a:p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--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model_dir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=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Tensorflow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\workspace\models\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my_ssd_mobnet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  :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 경로</a:t>
            </a:r>
            <a:endParaRPr lang="ko-KR" altLang="en-US" sz="1400" dirty="0"/>
          </a:p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--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pipeline_config_path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=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Tensorflow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\workspace\models\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my_ssd_mobnet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pipeline.config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  :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파이프라인 설정 파일 경로</a:t>
            </a:r>
            <a:endParaRPr lang="ko-KR" altLang="en-US" sz="1400" dirty="0"/>
          </a:p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1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num_train_steps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=10000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훈련할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step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</a:t>
            </a:r>
            <a:endParaRPr lang="ko-KR" altLang="en-US" sz="14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318" y="4781940"/>
            <a:ext cx="4233948" cy="261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5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3705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SSD Mobile V2 Net</a:t>
            </a:r>
            <a:r>
              <a:rPr lang="ko-KR" altLang="en-US" sz="2800" b="1" dirty="0"/>
              <a:t>설치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32486" y="1318608"/>
            <a:ext cx="940892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objinference.py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수행할때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endParaRPr lang="ko-KR" altLang="en-US" sz="1200" dirty="0"/>
          </a:p>
          <a:p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ckpt.restore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os.path.join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(CHECKPOINT_PATH, '</a:t>
            </a:r>
            <a:r>
              <a:rPr lang="en-US" altLang="ko-KR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ckpt-11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')).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expect_partial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()</a:t>
            </a:r>
            <a:endParaRPr lang="en-US" altLang="ko-KR" sz="1200" dirty="0"/>
          </a:p>
          <a:p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이부분을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변경하고 실행을 하면</a:t>
            </a:r>
            <a:endParaRPr lang="ko-KR" altLang="en-US" sz="14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86" y="2151888"/>
            <a:ext cx="5721100" cy="30845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570" y="4401313"/>
            <a:ext cx="3584448" cy="26883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570" y="1608709"/>
            <a:ext cx="3568054" cy="267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2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268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SSD </a:t>
            </a:r>
            <a:r>
              <a:rPr lang="ko-KR" altLang="en-US" sz="2800" b="1" dirty="0" smtClean="0"/>
              <a:t>알고리즘</a:t>
            </a:r>
            <a:endParaRPr lang="ko-KR" altLang="en-US" sz="2800" b="1" dirty="0"/>
          </a:p>
        </p:txBody>
      </p:sp>
      <p:sp>
        <p:nvSpPr>
          <p:cNvPr id="5" name="직사각형 4"/>
          <p:cNvSpPr/>
          <p:nvPr/>
        </p:nvSpPr>
        <p:spPr>
          <a:xfrm>
            <a:off x="332486" y="1318608"/>
            <a:ext cx="23253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SSD Single Shot Detector</a:t>
            </a:r>
            <a:endParaRPr lang="ko-KR" altLang="en-US" sz="14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304" y="3844120"/>
            <a:ext cx="6309360" cy="35490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304" y="1643426"/>
            <a:ext cx="6424613" cy="209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8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268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SSD </a:t>
            </a:r>
            <a:r>
              <a:rPr lang="ko-KR" altLang="en-US" sz="2800" b="1" dirty="0" smtClean="0"/>
              <a:t>알고리즘</a:t>
            </a:r>
            <a:endParaRPr lang="ko-KR" altLang="en-US" sz="2800" b="1" dirty="0"/>
          </a:p>
        </p:txBody>
      </p:sp>
      <p:sp>
        <p:nvSpPr>
          <p:cNvPr id="5" name="직사각형 4"/>
          <p:cNvSpPr/>
          <p:nvPr/>
        </p:nvSpPr>
        <p:spPr>
          <a:xfrm>
            <a:off x="332486" y="1318608"/>
            <a:ext cx="23253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SSD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구조</a:t>
            </a:r>
            <a:endParaRPr lang="ko-KR" altLang="en-US" sz="14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30" y="2085352"/>
            <a:ext cx="8781767" cy="437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83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268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SSD </a:t>
            </a:r>
            <a:r>
              <a:rPr lang="ko-KR" altLang="en-US" sz="2800" b="1" dirty="0" smtClean="0"/>
              <a:t>알고리즘</a:t>
            </a:r>
            <a:endParaRPr lang="ko-KR" altLang="en-US" sz="28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77" y="2379472"/>
            <a:ext cx="9172575" cy="288607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92677" y="5657664"/>
            <a:ext cx="92748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위의 그림에서 알 수 있듯이 </a:t>
            </a:r>
            <a:r>
              <a:rPr lang="en-US" altLang="ko-KR" sz="1600" dirty="0" err="1"/>
              <a:t>feature_map</a:t>
            </a:r>
            <a:r>
              <a:rPr lang="ko-KR" altLang="en-US" sz="1600" dirty="0"/>
              <a:t>이 클수록 작은 물체를 잘 찾고 </a:t>
            </a:r>
            <a:r>
              <a:rPr lang="en-US" altLang="ko-KR" sz="1600" dirty="0" err="1"/>
              <a:t>feature_map</a:t>
            </a:r>
            <a:r>
              <a:rPr lang="ko-KR" altLang="en-US" sz="1600" dirty="0"/>
              <a:t>이 작아질수록 좀 더 큰 물체를 잘 찾게 된다</a:t>
            </a:r>
            <a:r>
              <a:rPr lang="en-US" altLang="ko-KR" sz="1600" dirty="0"/>
              <a:t>. </a:t>
            </a:r>
            <a:r>
              <a:rPr lang="ko-KR" altLang="en-US" sz="1600" dirty="0"/>
              <a:t>왜냐하면 </a:t>
            </a:r>
            <a:r>
              <a:rPr lang="en-US" altLang="ko-KR" sz="1600" dirty="0" err="1"/>
              <a:t>feature_map</a:t>
            </a:r>
            <a:r>
              <a:rPr lang="ko-KR" altLang="en-US" sz="1600" dirty="0"/>
              <a:t>이 작아진다는 것은 개념적으로 특징이 같이 </a:t>
            </a:r>
            <a:r>
              <a:rPr lang="ko-KR" altLang="en-US" sz="1600" dirty="0" err="1"/>
              <a:t>작아짐으로서</a:t>
            </a:r>
            <a:r>
              <a:rPr lang="ko-KR" altLang="en-US" sz="1600" dirty="0"/>
              <a:t> 같은 비율의 박스가 </a:t>
            </a:r>
            <a:r>
              <a:rPr lang="ko-KR" altLang="en-US" sz="1600" dirty="0" err="1"/>
              <a:t>있을때</a:t>
            </a:r>
            <a:r>
              <a:rPr lang="ko-KR" altLang="en-US" sz="1600" dirty="0"/>
              <a:t> </a:t>
            </a:r>
            <a:r>
              <a:rPr lang="en-US" altLang="ko-KR" sz="1600" dirty="0" err="1"/>
              <a:t>feature_map</a:t>
            </a:r>
            <a:r>
              <a:rPr lang="ko-KR" altLang="en-US" sz="1600" dirty="0"/>
              <a:t>이 축소되면서 물체</a:t>
            </a:r>
            <a:r>
              <a:rPr lang="en-US" altLang="ko-KR" sz="1600" dirty="0"/>
              <a:t>(</a:t>
            </a:r>
            <a:r>
              <a:rPr lang="ko-KR" altLang="en-US" sz="1600" dirty="0"/>
              <a:t>특징</a:t>
            </a:r>
            <a:r>
              <a:rPr lang="en-US" altLang="ko-KR" sz="1600" dirty="0"/>
              <a:t>)</a:t>
            </a:r>
            <a:r>
              <a:rPr lang="ko-KR" altLang="en-US" sz="1600" dirty="0"/>
              <a:t>가 박스 안으로 들어오기 때문이다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7" name="직사각형 6"/>
          <p:cNvSpPr/>
          <p:nvPr/>
        </p:nvSpPr>
        <p:spPr>
          <a:xfrm>
            <a:off x="502619" y="1488648"/>
            <a:ext cx="4676345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box</a:t>
            </a:r>
            <a:r>
              <a:rPr lang="ko-KR" altLang="en-US" dirty="0"/>
              <a:t>를 여러 </a:t>
            </a:r>
            <a:r>
              <a:rPr lang="en-US" altLang="ko-KR" dirty="0" err="1"/>
              <a:t>feature_map</a:t>
            </a:r>
            <a:r>
              <a:rPr lang="ko-KR" altLang="en-US" dirty="0"/>
              <a:t>에서 </a:t>
            </a:r>
            <a:r>
              <a:rPr lang="ko-KR" altLang="en-US" dirty="0" smtClean="0"/>
              <a:t>뽑는 이유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580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mtClean="0"/>
              <a:t>목차</a:t>
            </a:r>
            <a:endParaRPr lang="ko-KR" altLang="en-US" sz="2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933801" y="1925052"/>
            <a:ext cx="65014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altLang="ko-KR" sz="3600" dirty="0" smtClean="0">
                <a:solidFill>
                  <a:srgbClr val="00B050"/>
                </a:solidFill>
              </a:rPr>
              <a:t>Object Detection API</a:t>
            </a:r>
            <a:r>
              <a:rPr lang="ko-KR" altLang="en-US" sz="3600" smtClean="0">
                <a:solidFill>
                  <a:srgbClr val="00B050"/>
                </a:solidFill>
              </a:rPr>
              <a:t> </a:t>
            </a:r>
            <a:r>
              <a:rPr lang="ko-KR" altLang="en-US" sz="3600" smtClean="0">
                <a:solidFill>
                  <a:srgbClr val="00B050"/>
                </a:solidFill>
              </a:rPr>
              <a:t>설치</a:t>
            </a:r>
            <a:endParaRPr lang="en-US" altLang="ko-KR" sz="3600" dirty="0" smtClean="0">
              <a:solidFill>
                <a:srgbClr val="00B050"/>
              </a:solidFill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endParaRPr lang="en-US" altLang="ko-KR" sz="3600" dirty="0"/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altLang="ko-KR" sz="3600" dirty="0" smtClean="0">
                <a:solidFill>
                  <a:srgbClr val="FFC000"/>
                </a:solidFill>
              </a:rPr>
              <a:t>SSD </a:t>
            </a:r>
            <a:r>
              <a:rPr lang="ko-KR" altLang="en-US" sz="3600" smtClean="0">
                <a:solidFill>
                  <a:srgbClr val="FFC000"/>
                </a:solidFill>
              </a:rPr>
              <a:t>동작</a:t>
            </a:r>
            <a:r>
              <a:rPr lang="ko-KR" altLang="en-US" sz="3600" smtClean="0">
                <a:solidFill>
                  <a:srgbClr val="FFC000"/>
                </a:solidFill>
              </a:rPr>
              <a:t> </a:t>
            </a:r>
            <a:r>
              <a:rPr lang="ko-KR" altLang="en-US" sz="3600" smtClean="0">
                <a:solidFill>
                  <a:srgbClr val="FFC000"/>
                </a:solidFill>
              </a:rPr>
              <a:t>원리</a:t>
            </a:r>
            <a:endParaRPr lang="en-US" altLang="ko-KR" sz="3600" dirty="0" smtClean="0">
              <a:solidFill>
                <a:srgbClr val="FFC000"/>
              </a:solidFill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endParaRPr lang="en-US" altLang="ko-KR" sz="3600" dirty="0"/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altLang="ko-KR" sz="3600" dirty="0" smtClean="0"/>
              <a:t>FPN </a:t>
            </a:r>
            <a:r>
              <a:rPr lang="ko-KR" altLang="en-US" sz="3600" smtClean="0"/>
              <a:t>구성</a:t>
            </a:r>
            <a:endParaRPr lang="en-US" altLang="ko-KR" sz="3600" dirty="0" smtClean="0"/>
          </a:p>
          <a:p>
            <a:pPr marL="742950" indent="-742950">
              <a:buFont typeface="Arial" panose="020B0604020202020204" pitchFamily="34" charset="0"/>
              <a:buChar char="•"/>
            </a:pPr>
            <a:endParaRPr lang="en-US" altLang="ko-KR" sz="3600" dirty="0"/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altLang="ko-KR" sz="3600" dirty="0" smtClean="0"/>
              <a:t>FPN</a:t>
            </a:r>
            <a:r>
              <a:rPr lang="ko-KR" altLang="en-US" sz="3600" smtClean="0"/>
              <a:t>의</a:t>
            </a:r>
            <a:r>
              <a:rPr lang="ko-KR" altLang="en-US" sz="3600" smtClean="0"/>
              <a:t> </a:t>
            </a:r>
            <a:r>
              <a:rPr lang="ko-KR" altLang="en-US" sz="3600" smtClean="0"/>
              <a:t>확장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50785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268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SSD </a:t>
            </a:r>
            <a:r>
              <a:rPr lang="ko-KR" altLang="en-US" sz="2800" b="1" dirty="0" smtClean="0"/>
              <a:t>알고리즘</a:t>
            </a:r>
            <a:endParaRPr lang="ko-KR" altLang="en-US" sz="2800" b="1" dirty="0"/>
          </a:p>
        </p:txBody>
      </p:sp>
      <p:sp>
        <p:nvSpPr>
          <p:cNvPr id="5" name="직사각형 4"/>
          <p:cNvSpPr/>
          <p:nvPr/>
        </p:nvSpPr>
        <p:spPr>
          <a:xfrm>
            <a:off x="332486" y="1318608"/>
            <a:ext cx="23253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SSD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구조</a:t>
            </a:r>
            <a:endParaRPr lang="ko-KR" altLang="en-US" sz="14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188" y="1626385"/>
            <a:ext cx="4267200" cy="218974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55690" y="3858808"/>
            <a:ext cx="8822294" cy="13560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일단 </a:t>
            </a:r>
            <a:r>
              <a:rPr lang="en-US" altLang="ko-KR" dirty="0"/>
              <a:t>SSD</a:t>
            </a:r>
            <a:r>
              <a:rPr lang="ko-KR" altLang="en-US" dirty="0"/>
              <a:t>는 저해상도에서도 작동이 잘 돼서 </a:t>
            </a:r>
            <a:r>
              <a:rPr lang="en-US" altLang="ko-KR" dirty="0"/>
              <a:t>300x300</a:t>
            </a:r>
            <a:r>
              <a:rPr lang="ko-KR" altLang="en-US" dirty="0"/>
              <a:t>의 인풋이미지를 기본적으로 잡았다</a:t>
            </a:r>
            <a:r>
              <a:rPr lang="en-US" altLang="ko-KR" dirty="0"/>
              <a:t>. </a:t>
            </a:r>
            <a:r>
              <a:rPr lang="ko-KR" altLang="en-US" dirty="0"/>
              <a:t>인풋 이미지를 기본적으로 </a:t>
            </a:r>
            <a:r>
              <a:rPr lang="ko-KR" altLang="en-US" dirty="0" err="1"/>
              <a:t>처리할때는</a:t>
            </a:r>
            <a:r>
              <a:rPr lang="ko-KR" altLang="en-US" dirty="0"/>
              <a:t> </a:t>
            </a:r>
            <a:r>
              <a:rPr lang="en-US" altLang="ko-KR" dirty="0"/>
              <a:t>VGG-16 </a:t>
            </a:r>
            <a:r>
              <a:rPr lang="ko-KR" altLang="en-US" dirty="0"/>
              <a:t>모델을 가져와 </a:t>
            </a:r>
            <a:r>
              <a:rPr lang="en-US" altLang="ko-KR" dirty="0"/>
              <a:t>conv4_3</a:t>
            </a:r>
            <a:r>
              <a:rPr lang="ko-KR" altLang="en-US" dirty="0"/>
              <a:t>까지 적용하는 것을 </a:t>
            </a:r>
            <a:r>
              <a:rPr lang="en-US" altLang="ko-KR" dirty="0"/>
              <a:t>base Network</a:t>
            </a:r>
            <a:r>
              <a:rPr lang="ko-KR" altLang="en-US" dirty="0"/>
              <a:t>로 두고 처리하면 </a:t>
            </a:r>
            <a:r>
              <a:rPr lang="en-US" altLang="ko-KR" dirty="0"/>
              <a:t>300x300x3 </a:t>
            </a:r>
            <a:r>
              <a:rPr lang="ko-KR" altLang="en-US" dirty="0"/>
              <a:t>이 </a:t>
            </a:r>
            <a:r>
              <a:rPr lang="en-US" altLang="ko-KR" dirty="0"/>
              <a:t>38x38x512</a:t>
            </a:r>
            <a:r>
              <a:rPr lang="ko-KR" altLang="en-US" dirty="0"/>
              <a:t>로 바뀐다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169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268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SSD </a:t>
            </a:r>
            <a:r>
              <a:rPr lang="ko-KR" altLang="en-US" sz="2800" b="1" dirty="0" smtClean="0"/>
              <a:t>알고리즘</a:t>
            </a:r>
            <a:endParaRPr lang="ko-KR" altLang="en-US" sz="2800" b="1" dirty="0"/>
          </a:p>
        </p:txBody>
      </p:sp>
      <p:sp>
        <p:nvSpPr>
          <p:cNvPr id="5" name="직사각형 4"/>
          <p:cNvSpPr/>
          <p:nvPr/>
        </p:nvSpPr>
        <p:spPr>
          <a:xfrm>
            <a:off x="332486" y="1318608"/>
            <a:ext cx="23253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SSD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구조</a:t>
            </a:r>
            <a:endParaRPr lang="ko-KR" altLang="en-US" sz="14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8942" y="5321848"/>
            <a:ext cx="8822294" cy="1040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그런 다음 이 논문에서 강조하는 </a:t>
            </a:r>
            <a:r>
              <a:rPr lang="en-US" altLang="ko-KR" dirty="0"/>
              <a:t>multi feature maps</a:t>
            </a:r>
            <a:r>
              <a:rPr lang="ko-KR" altLang="en-US" dirty="0"/>
              <a:t>에 해당하는 부분인데</a:t>
            </a:r>
            <a:r>
              <a:rPr lang="en-US" altLang="ko-KR" dirty="0"/>
              <a:t>, 38x38, 19x19, 10x10, 3x3, 1x1</a:t>
            </a:r>
            <a:r>
              <a:rPr lang="ko-KR" altLang="en-US" dirty="0"/>
              <a:t>의 해당되는 </a:t>
            </a:r>
            <a:r>
              <a:rPr lang="ko-KR" altLang="en-US" dirty="0" err="1"/>
              <a:t>피쳐맵은</a:t>
            </a:r>
            <a:r>
              <a:rPr lang="ko-KR" altLang="en-US" dirty="0"/>
              <a:t> </a:t>
            </a:r>
            <a:r>
              <a:rPr lang="en-US" altLang="ko-KR" dirty="0"/>
              <a:t>output</a:t>
            </a:r>
            <a:r>
              <a:rPr lang="ko-KR" altLang="en-US" dirty="0"/>
              <a:t>과 직결된 </a:t>
            </a:r>
            <a:r>
              <a:rPr lang="ko-KR" altLang="en-US" dirty="0" err="1"/>
              <a:t>피쳐맵이다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86" y="2148874"/>
            <a:ext cx="8649450" cy="2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0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268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SSD </a:t>
            </a:r>
            <a:r>
              <a:rPr lang="ko-KR" altLang="en-US" sz="2800" b="1" dirty="0" smtClean="0"/>
              <a:t>알고리즘</a:t>
            </a:r>
            <a:endParaRPr lang="ko-KR" altLang="en-US" sz="2800" b="1" dirty="0"/>
          </a:p>
        </p:txBody>
      </p:sp>
      <p:sp>
        <p:nvSpPr>
          <p:cNvPr id="5" name="직사각형 4"/>
          <p:cNvSpPr/>
          <p:nvPr/>
        </p:nvSpPr>
        <p:spPr>
          <a:xfrm>
            <a:off x="332486" y="1318608"/>
            <a:ext cx="23253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SSD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구조</a:t>
            </a:r>
            <a:endParaRPr lang="ko-KR" altLang="en-US" sz="14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11" y="2027783"/>
            <a:ext cx="9022862" cy="499153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25338" y="5688062"/>
            <a:ext cx="503058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각 </a:t>
            </a:r>
            <a:r>
              <a:rPr lang="ko-KR" altLang="en-US" sz="1400" dirty="0" err="1"/>
              <a:t>피쳐맵에서</a:t>
            </a:r>
            <a:r>
              <a:rPr lang="ko-KR" altLang="en-US" sz="1400" dirty="0"/>
              <a:t> 적절한 </a:t>
            </a:r>
            <a:r>
              <a:rPr lang="en-US" altLang="ko-KR" sz="1400" dirty="0" err="1"/>
              <a:t>conv</a:t>
            </a:r>
            <a:r>
              <a:rPr lang="en-US" altLang="ko-KR" sz="1400" dirty="0"/>
              <a:t> </a:t>
            </a:r>
            <a:r>
              <a:rPr lang="ko-KR" altLang="en-US" sz="1400" dirty="0"/>
              <a:t>연산을 통해 우리가 예측하고자하는 </a:t>
            </a:r>
            <a:r>
              <a:rPr lang="en-US" altLang="ko-KR" sz="1400" dirty="0"/>
              <a:t>bounding box</a:t>
            </a:r>
            <a:r>
              <a:rPr lang="ko-KR" altLang="en-US" sz="1400" dirty="0"/>
              <a:t>의 </a:t>
            </a:r>
            <a:r>
              <a:rPr lang="en-US" altLang="ko-KR" sz="1400" dirty="0"/>
              <a:t>class </a:t>
            </a:r>
            <a:r>
              <a:rPr lang="ko-KR" altLang="en-US" sz="1400" dirty="0"/>
              <a:t>점수와</a:t>
            </a:r>
            <a:r>
              <a:rPr lang="en-US" altLang="ko-KR" sz="1400" dirty="0"/>
              <a:t>, offset</a:t>
            </a:r>
            <a:r>
              <a:rPr lang="ko-KR" altLang="en-US" sz="1400" dirty="0"/>
              <a:t>을 </a:t>
            </a:r>
            <a:r>
              <a:rPr lang="ko-KR" altLang="en-US" sz="1400" dirty="0" err="1"/>
              <a:t>얻게된다</a:t>
            </a:r>
            <a:r>
              <a:rPr lang="en-US" altLang="ko-KR" sz="1400" dirty="0"/>
              <a:t>. </a:t>
            </a:r>
            <a:r>
              <a:rPr lang="ko-KR" altLang="en-US" sz="1400" dirty="0"/>
              <a:t>이때 </a:t>
            </a:r>
            <a:r>
              <a:rPr lang="en-US" altLang="ko-KR" sz="1400" dirty="0" err="1"/>
              <a:t>conv</a:t>
            </a:r>
            <a:r>
              <a:rPr lang="en-US" altLang="ko-KR" sz="1400" dirty="0"/>
              <a:t> filter size</a:t>
            </a:r>
            <a:r>
              <a:rPr lang="ko-KR" altLang="en-US" sz="1400" dirty="0"/>
              <a:t>는 </a:t>
            </a:r>
            <a:r>
              <a:rPr lang="en-US" altLang="ko-KR" sz="1400" dirty="0"/>
              <a:t>3 x 3 x (#</a:t>
            </a:r>
            <a:r>
              <a:rPr lang="ko-KR" altLang="en-US" sz="1400" dirty="0" err="1"/>
              <a:t>바운딩박스</a:t>
            </a:r>
            <a:r>
              <a:rPr lang="ko-KR" altLang="en-US" sz="1400" dirty="0"/>
              <a:t> 개수 </a:t>
            </a:r>
            <a:r>
              <a:rPr lang="en-US" altLang="ko-KR" sz="1400" dirty="0"/>
              <a:t>x (class score + offset))</a:t>
            </a:r>
            <a:r>
              <a:rPr lang="ko-KR" altLang="en-US" sz="1400" dirty="0"/>
              <a:t>이고 자세히 </a:t>
            </a:r>
            <a:r>
              <a:rPr lang="ko-KR" altLang="en-US" sz="1400" dirty="0" err="1"/>
              <a:t>나와있진</a:t>
            </a:r>
            <a:r>
              <a:rPr lang="ko-KR" altLang="en-US" sz="1400" dirty="0"/>
              <a:t> 않지만 </a:t>
            </a:r>
            <a:r>
              <a:rPr lang="en-US" altLang="ko-KR" sz="1400" dirty="0"/>
              <a:t>stride=1, padding=1</a:t>
            </a:r>
            <a:r>
              <a:rPr lang="ko-KR" altLang="en-US" sz="1400" dirty="0"/>
              <a:t>일 것으로 추정된다</a:t>
            </a:r>
            <a:r>
              <a:rPr lang="en-US" altLang="ko-KR" sz="1400" dirty="0"/>
              <a:t>. </a:t>
            </a:r>
            <a:r>
              <a:rPr lang="ko-KR" altLang="en-US" sz="1400" dirty="0"/>
              <a:t>이 </a:t>
            </a:r>
            <a:r>
              <a:rPr lang="en-US" altLang="ko-KR" sz="1400" dirty="0"/>
              <a:t>6</a:t>
            </a:r>
            <a:r>
              <a:rPr lang="ko-KR" altLang="en-US" sz="1400" dirty="0"/>
              <a:t>개의 </a:t>
            </a:r>
            <a:r>
              <a:rPr lang="ko-KR" altLang="en-US" sz="1400" dirty="0" err="1"/>
              <a:t>피쳐맵</a:t>
            </a:r>
            <a:r>
              <a:rPr lang="ko-KR" altLang="en-US" sz="1400" dirty="0"/>
              <a:t> 각각에서 예측된 </a:t>
            </a:r>
            <a:r>
              <a:rPr lang="ko-KR" altLang="en-US" sz="1400" dirty="0" err="1"/>
              <a:t>바운딩박스의</a:t>
            </a:r>
            <a:r>
              <a:rPr lang="ko-KR" altLang="en-US" sz="1400" dirty="0"/>
              <a:t> 총 합은 </a:t>
            </a:r>
            <a:r>
              <a:rPr lang="en-US" altLang="ko-KR" sz="1400" dirty="0"/>
              <a:t>8732</a:t>
            </a:r>
            <a:r>
              <a:rPr lang="ko-KR" altLang="en-US" sz="1400" dirty="0"/>
              <a:t>개이다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1060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268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SSD </a:t>
            </a:r>
            <a:r>
              <a:rPr lang="ko-KR" altLang="en-US" sz="2800" b="1" dirty="0" smtClean="0"/>
              <a:t>알고리즘</a:t>
            </a:r>
            <a:endParaRPr lang="ko-KR" altLang="en-US" sz="2800" b="1" dirty="0"/>
          </a:p>
        </p:txBody>
      </p:sp>
      <p:sp>
        <p:nvSpPr>
          <p:cNvPr id="5" name="직사각형 4"/>
          <p:cNvSpPr/>
          <p:nvPr/>
        </p:nvSpPr>
        <p:spPr>
          <a:xfrm>
            <a:off x="332486" y="1318608"/>
            <a:ext cx="23253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SSD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구조</a:t>
            </a:r>
            <a:endParaRPr lang="ko-KR" altLang="en-US" sz="14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52" y="1626385"/>
            <a:ext cx="9099068" cy="481625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53110" y="6692376"/>
            <a:ext cx="80495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그리고 </a:t>
            </a:r>
            <a:r>
              <a:rPr lang="en-US" altLang="ko-KR" sz="1600" dirty="0"/>
              <a:t>NMS </a:t>
            </a:r>
            <a:r>
              <a:rPr lang="ko-KR" altLang="en-US" sz="1600" dirty="0"/>
              <a:t>을 통해 최종 </a:t>
            </a:r>
            <a:r>
              <a:rPr lang="en-US" altLang="ko-KR" sz="1600" dirty="0"/>
              <a:t>Detect</a:t>
            </a:r>
            <a:r>
              <a:rPr lang="ko-KR" altLang="en-US" sz="1600" dirty="0"/>
              <a:t>된 결과는 오른쪽 위의 그림과 같다</a:t>
            </a:r>
            <a:r>
              <a:rPr lang="en-US" altLang="ko-KR" sz="1600" dirty="0"/>
              <a:t>. </a:t>
            </a:r>
            <a:r>
              <a:rPr lang="ko-KR" altLang="en-US" sz="1600" dirty="0"/>
              <a:t>이제 아래의 소제목만 봐도 직관적으로 어떤 말을 하고 있는지 이해할 수 있을 것이다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7209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268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SSD </a:t>
            </a:r>
            <a:r>
              <a:rPr lang="ko-KR" altLang="en-US" sz="2800" b="1" dirty="0" smtClean="0"/>
              <a:t>알고리즘</a:t>
            </a:r>
            <a:endParaRPr lang="ko-KR" altLang="en-US" sz="28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096" y="1425202"/>
            <a:ext cx="7830705" cy="362838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18014" y="1221075"/>
            <a:ext cx="5323701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ko-KR" b="1" dirty="0">
                <a:solidFill>
                  <a:srgbClr val="FF0000"/>
                </a:solidFill>
              </a:rPr>
              <a:t>Image Classification &amp; Default Boxes Prediction</a:t>
            </a:r>
            <a:endParaRPr lang="fr-FR" altLang="ko-KR" b="1" dirty="0"/>
          </a:p>
        </p:txBody>
      </p:sp>
      <p:sp>
        <p:nvSpPr>
          <p:cNvPr id="8" name="직사각형 7"/>
          <p:cNvSpPr/>
          <p:nvPr/>
        </p:nvSpPr>
        <p:spPr>
          <a:xfrm>
            <a:off x="841248" y="5736336"/>
            <a:ext cx="89306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convolution layer 4_3</a:t>
            </a:r>
            <a:r>
              <a:rPr lang="ko-KR" altLang="en-US" sz="1400" dirty="0"/>
              <a:t>에서 추출한 </a:t>
            </a:r>
            <a:r>
              <a:rPr lang="en-US" altLang="ko-KR" sz="1400" dirty="0" err="1"/>
              <a:t>Featuer</a:t>
            </a:r>
            <a:r>
              <a:rPr lang="en-US" altLang="ko-KR" sz="1400" dirty="0"/>
              <a:t> map</a:t>
            </a:r>
            <a:r>
              <a:rPr lang="ko-KR" altLang="en-US" sz="1400" dirty="0"/>
              <a:t>을 이용해 </a:t>
            </a:r>
            <a:r>
              <a:rPr lang="en-US" altLang="ko-KR" sz="1400" dirty="0"/>
              <a:t>default box</a:t>
            </a:r>
            <a:r>
              <a:rPr lang="ko-KR" altLang="en-US" sz="1400" dirty="0"/>
              <a:t>의 위치 예측과 </a:t>
            </a:r>
            <a:r>
              <a:rPr lang="en-US" altLang="ko-KR" sz="1400" dirty="0"/>
              <a:t>classification</a:t>
            </a:r>
            <a:r>
              <a:rPr lang="ko-KR" altLang="en-US" sz="1400" dirty="0"/>
              <a:t>을 수행합니다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여기서 </a:t>
            </a:r>
            <a:r>
              <a:rPr lang="en-US" altLang="ko-KR" sz="1400" dirty="0"/>
              <a:t>Default box</a:t>
            </a:r>
            <a:r>
              <a:rPr lang="ko-KR" altLang="en-US" sz="1400" dirty="0"/>
              <a:t>는 </a:t>
            </a:r>
            <a:r>
              <a:rPr lang="en-US" altLang="ko-KR" sz="1400" dirty="0"/>
              <a:t>YOLO</a:t>
            </a:r>
            <a:r>
              <a:rPr lang="ko-KR" altLang="en-US" sz="1400" dirty="0"/>
              <a:t>의 </a:t>
            </a:r>
            <a:r>
              <a:rPr lang="en-US" altLang="ko-KR" sz="1400" dirty="0"/>
              <a:t>Anchor box</a:t>
            </a:r>
            <a:r>
              <a:rPr lang="ko-KR" altLang="en-US" sz="1400" dirty="0"/>
              <a:t>와 비슷한 개념이라고 생각하시면 되겠습니다</a:t>
            </a:r>
            <a:r>
              <a:rPr lang="en-US" altLang="ko-KR" sz="1400" dirty="0"/>
              <a:t>. </a:t>
            </a:r>
            <a:br>
              <a:rPr lang="en-US" altLang="ko-KR" sz="1400" dirty="0"/>
            </a:br>
            <a:r>
              <a:rPr lang="en-US" altLang="ko-KR" sz="1400" dirty="0"/>
              <a:t>default box</a:t>
            </a:r>
            <a:r>
              <a:rPr lang="ko-KR" altLang="en-US" sz="1400" dirty="0"/>
              <a:t>의 수를 </a:t>
            </a:r>
            <a:r>
              <a:rPr lang="en-US" altLang="ko-KR" sz="1400" dirty="0"/>
              <a:t>k, </a:t>
            </a:r>
            <a:r>
              <a:rPr lang="ko-KR" altLang="en-US" sz="1400" dirty="0"/>
              <a:t>예측하려는 </a:t>
            </a:r>
            <a:r>
              <a:rPr lang="en-US" altLang="ko-KR" sz="1400" dirty="0"/>
              <a:t>class</a:t>
            </a:r>
            <a:r>
              <a:rPr lang="ko-KR" altLang="en-US" sz="1400" dirty="0"/>
              <a:t>의 수를 </a:t>
            </a:r>
            <a:r>
              <a:rPr lang="en-US" altLang="ko-KR" sz="1400" dirty="0"/>
              <a:t>c</a:t>
            </a:r>
            <a:r>
              <a:rPr lang="ko-KR" altLang="en-US" sz="1400" dirty="0"/>
              <a:t>라고 할 때</a:t>
            </a:r>
            <a:r>
              <a:rPr lang="en-US" altLang="ko-KR" sz="1400" dirty="0"/>
              <a:t>, output feature map</a:t>
            </a:r>
            <a:r>
              <a:rPr lang="ko-KR" altLang="en-US" sz="1400" dirty="0"/>
              <a:t>의 </a:t>
            </a:r>
            <a:r>
              <a:rPr lang="en-US" altLang="ko-KR" sz="1400" dirty="0"/>
              <a:t>channel </a:t>
            </a:r>
            <a:r>
              <a:rPr lang="ko-KR" altLang="en-US" sz="1400" dirty="0"/>
              <a:t>수는 </a:t>
            </a:r>
            <a:r>
              <a:rPr lang="en-US" altLang="ko-KR" sz="1400" dirty="0"/>
              <a:t>k x (C+4)</a:t>
            </a:r>
            <a:r>
              <a:rPr lang="ko-KR" altLang="en-US" sz="1400" dirty="0"/>
              <a:t>가 되도록 설계합니다</a:t>
            </a:r>
            <a:r>
              <a:rPr lang="en-US" altLang="ko-KR" sz="1400" dirty="0"/>
              <a:t>. </a:t>
            </a:r>
            <a:br>
              <a:rPr lang="en-US" altLang="ko-KR" sz="1400" dirty="0"/>
            </a:br>
            <a:r>
              <a:rPr lang="en-US" altLang="ko-KR" sz="1400" dirty="0"/>
              <a:t>(4</a:t>
            </a:r>
            <a:r>
              <a:rPr lang="ko-KR" altLang="en-US" sz="1400" dirty="0"/>
              <a:t>는 </a:t>
            </a:r>
            <a:r>
              <a:rPr lang="en-US" altLang="ko-KR" sz="1400" dirty="0"/>
              <a:t>default box</a:t>
            </a:r>
            <a:r>
              <a:rPr lang="ko-KR" altLang="en-US" sz="1400" dirty="0"/>
              <a:t>의 </a:t>
            </a:r>
            <a:r>
              <a:rPr lang="en-US" altLang="ko-KR" sz="1400" dirty="0" err="1"/>
              <a:t>x,y,w,h</a:t>
            </a:r>
            <a:r>
              <a:rPr lang="ko-KR" altLang="en-US" sz="1400" dirty="0"/>
              <a:t>에 해당합니다</a:t>
            </a:r>
            <a:r>
              <a:rPr lang="en-US" altLang="ko-KR" sz="1400" dirty="0"/>
              <a:t>. Yolo</a:t>
            </a:r>
            <a:r>
              <a:rPr lang="ko-KR" altLang="en-US" sz="1400" dirty="0"/>
              <a:t>와 비슷하죠</a:t>
            </a:r>
            <a:r>
              <a:rPr lang="en-US" altLang="ko-KR" sz="1400" dirty="0"/>
              <a:t>?) </a:t>
            </a:r>
            <a:br>
              <a:rPr lang="en-US" altLang="ko-KR" sz="1400" dirty="0"/>
            </a:br>
            <a:r>
              <a:rPr lang="en-US" altLang="ko-KR" sz="1400" dirty="0"/>
              <a:t>SSD </a:t>
            </a:r>
            <a:r>
              <a:rPr lang="ko-KR" altLang="en-US" sz="1400" dirty="0"/>
              <a:t>모델은 예측하려는 </a:t>
            </a:r>
            <a:r>
              <a:rPr lang="en-US" altLang="ko-KR" sz="1400" dirty="0"/>
              <a:t>class</a:t>
            </a:r>
            <a:r>
              <a:rPr lang="ko-KR" altLang="en-US" sz="1400" dirty="0"/>
              <a:t>의 수가 </a:t>
            </a:r>
            <a:r>
              <a:rPr lang="en-US" altLang="ko-KR" sz="1400" dirty="0"/>
              <a:t>20</a:t>
            </a:r>
            <a:r>
              <a:rPr lang="ko-KR" altLang="en-US" sz="1400" dirty="0"/>
              <a:t>개이고</a:t>
            </a:r>
            <a:r>
              <a:rPr lang="en-US" altLang="ko-KR" sz="1400" dirty="0"/>
              <a:t>, </a:t>
            </a:r>
            <a:r>
              <a:rPr lang="ko-KR" altLang="en-US" sz="1400" b="1" dirty="0"/>
              <a:t>배경도 </a:t>
            </a:r>
            <a:r>
              <a:rPr lang="en-US" altLang="ko-KR" sz="1400" b="1" dirty="0"/>
              <a:t>class</a:t>
            </a:r>
            <a:r>
              <a:rPr lang="ko-KR" altLang="en-US" sz="1400" b="1" dirty="0"/>
              <a:t>에 포함하기에 </a:t>
            </a:r>
            <a:r>
              <a:rPr lang="en-US" altLang="ko-KR" sz="1400" b="1" dirty="0"/>
              <a:t>c=21</a:t>
            </a:r>
            <a:r>
              <a:rPr lang="ko-KR" altLang="en-US" sz="1400" dirty="0"/>
              <a:t> 입니다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3260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268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SSD </a:t>
            </a:r>
            <a:r>
              <a:rPr lang="ko-KR" altLang="en-US" sz="2800" b="1" dirty="0" smtClean="0"/>
              <a:t>알고리즘</a:t>
            </a:r>
            <a:endParaRPr lang="ko-KR" altLang="en-US" sz="2800" b="1" dirty="0"/>
          </a:p>
        </p:txBody>
      </p:sp>
      <p:sp>
        <p:nvSpPr>
          <p:cNvPr id="7" name="직사각형 6"/>
          <p:cNvSpPr/>
          <p:nvPr/>
        </p:nvSpPr>
        <p:spPr>
          <a:xfrm>
            <a:off x="318014" y="1221075"/>
            <a:ext cx="5323701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ko-KR" b="1" dirty="0">
                <a:solidFill>
                  <a:srgbClr val="FF0000"/>
                </a:solidFill>
              </a:rPr>
              <a:t>Image Classification &amp; Default Boxes Prediction</a:t>
            </a:r>
            <a:endParaRPr lang="fr-FR" altLang="ko-KR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74" y="1667687"/>
            <a:ext cx="6365711" cy="341056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43" y="5269698"/>
            <a:ext cx="5491978" cy="216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3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268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SSD </a:t>
            </a:r>
            <a:r>
              <a:rPr lang="ko-KR" altLang="en-US" sz="2800" b="1" dirty="0" smtClean="0"/>
              <a:t>알고리즘</a:t>
            </a:r>
            <a:endParaRPr lang="ko-KR" altLang="en-US" sz="2800" b="1" dirty="0"/>
          </a:p>
        </p:txBody>
      </p:sp>
      <p:sp>
        <p:nvSpPr>
          <p:cNvPr id="2" name="직사각형 1"/>
          <p:cNvSpPr/>
          <p:nvPr/>
        </p:nvSpPr>
        <p:spPr>
          <a:xfrm>
            <a:off x="379882" y="1406436"/>
            <a:ext cx="4283993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Single Shot Detector (SSD) full model:</a:t>
            </a:r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69" y="2087284"/>
            <a:ext cx="3516316" cy="329853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896639" y="1406436"/>
            <a:ext cx="5348515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SSD with Feature Pyramid Network (FPN) head:</a:t>
            </a: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557" y="2062360"/>
            <a:ext cx="3506792" cy="334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46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268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SSD </a:t>
            </a:r>
            <a:r>
              <a:rPr lang="ko-KR" altLang="en-US" sz="2800" b="1" dirty="0" smtClean="0"/>
              <a:t>알고리즘</a:t>
            </a:r>
            <a:endParaRPr lang="ko-KR" altLang="en-US" sz="2800" b="1" dirty="0"/>
          </a:p>
        </p:txBody>
      </p:sp>
      <p:sp>
        <p:nvSpPr>
          <p:cNvPr id="4" name="직사각형 3"/>
          <p:cNvSpPr/>
          <p:nvPr/>
        </p:nvSpPr>
        <p:spPr>
          <a:xfrm>
            <a:off x="533462" y="1387784"/>
            <a:ext cx="7580122" cy="408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Choosing scales </a:t>
            </a:r>
            <a:r>
              <a:rPr lang="en-US" altLang="ko-KR" b="1" dirty="0" err="1"/>
              <a:t>ansd</a:t>
            </a:r>
            <a:r>
              <a:rPr lang="en-US" altLang="ko-KR" b="1" dirty="0"/>
              <a:t> aspect ratios for default boxes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98" y="2271671"/>
            <a:ext cx="9563929" cy="389415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916644" y="3253172"/>
            <a:ext cx="40652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/>
              <a:t>K</a:t>
            </a:r>
            <a:r>
              <a:rPr lang="ko-KR" altLang="en-US" sz="2400" dirty="0" smtClean="0"/>
              <a:t>는 </a:t>
            </a:r>
            <a:r>
              <a:rPr lang="en-US" altLang="ko-KR" sz="2400" dirty="0" smtClean="0"/>
              <a:t>default bounding box </a:t>
            </a:r>
            <a:r>
              <a:rPr lang="ko-KR" altLang="en-US" sz="2400" dirty="0" err="1" smtClean="0"/>
              <a:t>갯수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66414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268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SSD </a:t>
            </a:r>
            <a:r>
              <a:rPr lang="ko-KR" altLang="en-US" sz="2800" b="1" dirty="0" smtClean="0"/>
              <a:t>알고리즘</a:t>
            </a:r>
            <a:endParaRPr lang="ko-KR" altLang="en-US" sz="2800" b="1" dirty="0"/>
          </a:p>
        </p:txBody>
      </p:sp>
      <p:sp>
        <p:nvSpPr>
          <p:cNvPr id="7" name="직사각형 6"/>
          <p:cNvSpPr/>
          <p:nvPr/>
        </p:nvSpPr>
        <p:spPr>
          <a:xfrm>
            <a:off x="318014" y="1221075"/>
            <a:ext cx="5323701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ko-KR" b="1" dirty="0">
                <a:solidFill>
                  <a:srgbClr val="FF0000"/>
                </a:solidFill>
              </a:rPr>
              <a:t>Image Classification &amp; Default Boxes Prediction</a:t>
            </a:r>
            <a:endParaRPr lang="fr-FR" altLang="ko-KR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6" y="1865938"/>
            <a:ext cx="8355428" cy="49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2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756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IOU</a:t>
            </a:r>
            <a:endParaRPr lang="ko-KR" altLang="en-US" sz="28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592" y="1266432"/>
            <a:ext cx="3103703" cy="24208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643" y="4107651"/>
            <a:ext cx="8593857" cy="265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00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453" y="1165623"/>
            <a:ext cx="6094324" cy="22670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8074" y="336421"/>
            <a:ext cx="1418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Pyramid</a:t>
            </a:r>
            <a:endParaRPr lang="ko-KR" altLang="en-US" sz="28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894" y="3573337"/>
            <a:ext cx="7079649" cy="302214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091179" y="6827732"/>
            <a:ext cx="90876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</a:rPr>
              <a:t>Object detection </a:t>
            </a:r>
            <a:r>
              <a:rPr lang="ko-KR" altLang="en-US" sz="1600">
                <a:solidFill>
                  <a:srgbClr val="000000"/>
                </a:solidFill>
              </a:rPr>
              <a:t>모델은 피라미드의 각 </a:t>
            </a:r>
            <a:r>
              <a:rPr lang="en-US" altLang="ko-KR" sz="1600" dirty="0">
                <a:solidFill>
                  <a:srgbClr val="000000"/>
                </a:solidFill>
              </a:rPr>
              <a:t>level</a:t>
            </a:r>
            <a:r>
              <a:rPr lang="ko-KR" altLang="en-US" sz="1600">
                <a:solidFill>
                  <a:srgbClr val="000000"/>
                </a:solidFill>
              </a:rPr>
              <a:t>의 </a:t>
            </a:r>
            <a:r>
              <a:rPr lang="en-US" altLang="ko-KR" sz="1600" dirty="0">
                <a:solidFill>
                  <a:srgbClr val="000000"/>
                </a:solidFill>
              </a:rPr>
              <a:t>feature map</a:t>
            </a:r>
            <a:r>
              <a:rPr lang="ko-KR" altLang="en-US" sz="1600">
                <a:solidFill>
                  <a:srgbClr val="000000"/>
                </a:solidFill>
              </a:rPr>
              <a:t>을 </a:t>
            </a:r>
            <a:r>
              <a:rPr lang="ko-KR" altLang="en-US" sz="1600" b="1">
                <a:solidFill>
                  <a:srgbClr val="000000"/>
                </a:solidFill>
              </a:rPr>
              <a:t>일부 혹은 전부</a:t>
            </a:r>
            <a:r>
              <a:rPr lang="ko-KR" altLang="en-US" sz="1600">
                <a:solidFill>
                  <a:srgbClr val="000000"/>
                </a:solidFill>
              </a:rPr>
              <a:t> 사용하여 예측을 수행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228629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268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SSD </a:t>
            </a:r>
            <a:r>
              <a:rPr lang="ko-KR" altLang="en-US" sz="2800" b="1" dirty="0" smtClean="0"/>
              <a:t>알고리즘</a:t>
            </a:r>
            <a:endParaRPr lang="ko-KR" altLang="en-US" sz="2800" b="1" dirty="0"/>
          </a:p>
        </p:txBody>
      </p:sp>
      <p:sp>
        <p:nvSpPr>
          <p:cNvPr id="2" name="직사각형 1"/>
          <p:cNvSpPr/>
          <p:nvPr/>
        </p:nvSpPr>
        <p:spPr>
          <a:xfrm>
            <a:off x="659497" y="1356768"/>
            <a:ext cx="2116990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Training objective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457" y="1934936"/>
            <a:ext cx="6307703" cy="18480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116" y="4416958"/>
            <a:ext cx="6527112" cy="308826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293" y="3783014"/>
            <a:ext cx="2578832" cy="1938696"/>
          </a:xfrm>
          <a:prstGeom prst="rect">
            <a:avLst/>
          </a:prstGeom>
        </p:spPr>
      </p:pic>
      <p:cxnSp>
        <p:nvCxnSpPr>
          <p:cNvPr id="9" name="구부러진 연결선 8"/>
          <p:cNvCxnSpPr/>
          <p:nvPr/>
        </p:nvCxnSpPr>
        <p:spPr>
          <a:xfrm rot="10800000" flipV="1">
            <a:off x="5894832" y="4559806"/>
            <a:ext cx="2359152" cy="304801"/>
          </a:xfrm>
          <a:prstGeom prst="curvedConnector3">
            <a:avLst/>
          </a:prstGeom>
          <a:ln>
            <a:solidFill>
              <a:srgbClr val="FF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8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268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SSD </a:t>
            </a:r>
            <a:r>
              <a:rPr lang="ko-KR" altLang="en-US" sz="2800" b="1" dirty="0" smtClean="0"/>
              <a:t>알고리즘</a:t>
            </a:r>
            <a:endParaRPr lang="ko-KR" altLang="en-US" sz="2800" b="1" dirty="0"/>
          </a:p>
        </p:txBody>
      </p:sp>
      <p:sp>
        <p:nvSpPr>
          <p:cNvPr id="2" name="직사각형 1"/>
          <p:cNvSpPr/>
          <p:nvPr/>
        </p:nvSpPr>
        <p:spPr>
          <a:xfrm>
            <a:off x="659497" y="1356768"/>
            <a:ext cx="2116990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Training objective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011936" y="1998421"/>
            <a:ext cx="864242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800" dirty="0" err="1"/>
              <a:t>x^p_ij</a:t>
            </a:r>
            <a:r>
              <a:rPr lang="en-US" altLang="ko-KR" sz="1800" dirty="0"/>
              <a:t> = {1,0} </a:t>
            </a:r>
            <a:r>
              <a:rPr lang="en-US" altLang="ko-KR" sz="1800" dirty="0" err="1"/>
              <a:t>i</a:t>
            </a:r>
            <a:r>
              <a:rPr lang="ko-KR" altLang="en-US" sz="1800" dirty="0"/>
              <a:t>번째 </a:t>
            </a:r>
            <a:r>
              <a:rPr lang="en-US" altLang="ko-KR" sz="1800" dirty="0"/>
              <a:t>default box</a:t>
            </a:r>
            <a:r>
              <a:rPr lang="ko-KR" altLang="en-US" sz="1800" dirty="0"/>
              <a:t>와 </a:t>
            </a:r>
            <a:r>
              <a:rPr lang="en-US" altLang="ko-KR" sz="1800" dirty="0"/>
              <a:t>j</a:t>
            </a:r>
            <a:r>
              <a:rPr lang="ko-KR" altLang="en-US" sz="1800" dirty="0"/>
              <a:t>번째 </a:t>
            </a:r>
            <a:r>
              <a:rPr lang="en-US" altLang="ko-KR" sz="1800" dirty="0"/>
              <a:t>ground truth </a:t>
            </a:r>
            <a:r>
              <a:rPr lang="ko-KR" altLang="en-US" sz="1800" dirty="0"/>
              <a:t>박스의 </a:t>
            </a:r>
            <a:r>
              <a:rPr lang="en-US" altLang="ko-KR" sz="1800" dirty="0"/>
              <a:t>category p</a:t>
            </a:r>
            <a:r>
              <a:rPr lang="ko-KR" altLang="en-US" sz="1800" dirty="0"/>
              <a:t>에 물체 인식 지표</a:t>
            </a:r>
            <a:r>
              <a:rPr lang="en-US" altLang="ko-KR" sz="1800" dirty="0"/>
              <a:t>. p</a:t>
            </a:r>
            <a:r>
              <a:rPr lang="ko-KR" altLang="en-US" sz="1800" dirty="0"/>
              <a:t>라는 물체의 </a:t>
            </a:r>
            <a:r>
              <a:rPr lang="en-US" altLang="ko-KR" sz="1800" dirty="0"/>
              <a:t>j</a:t>
            </a:r>
            <a:r>
              <a:rPr lang="ko-KR" altLang="en-US" sz="1800" dirty="0"/>
              <a:t>번째 </a:t>
            </a:r>
            <a:r>
              <a:rPr lang="en-US" altLang="ko-KR" sz="1800" dirty="0"/>
              <a:t>ground truth</a:t>
            </a:r>
            <a:r>
              <a:rPr lang="ko-KR" altLang="en-US" sz="1800" dirty="0"/>
              <a:t>와 </a:t>
            </a:r>
            <a:r>
              <a:rPr lang="en-US" altLang="ko-KR" sz="1800" dirty="0" err="1"/>
              <a:t>i</a:t>
            </a:r>
            <a:r>
              <a:rPr lang="ko-KR" altLang="en-US" sz="1800" dirty="0"/>
              <a:t>번째 </a:t>
            </a:r>
            <a:r>
              <a:rPr lang="en-US" altLang="ko-KR" sz="1800" dirty="0"/>
              <a:t>default box </a:t>
            </a:r>
            <a:r>
              <a:rPr lang="ko-KR" altLang="en-US" sz="1800" dirty="0"/>
              <a:t>간의 </a:t>
            </a:r>
            <a:r>
              <a:rPr lang="en-US" altLang="ko-KR" sz="1800" dirty="0"/>
              <a:t>IOU </a:t>
            </a:r>
            <a:r>
              <a:rPr lang="ko-KR" altLang="en-US" sz="1800" dirty="0"/>
              <a:t>가 </a:t>
            </a:r>
            <a:r>
              <a:rPr lang="en-US" altLang="ko-KR" sz="1800" dirty="0"/>
              <a:t>0.5 </a:t>
            </a:r>
            <a:r>
              <a:rPr lang="ko-KR" altLang="en-US" sz="1800" dirty="0"/>
              <a:t>이상이면 </a:t>
            </a:r>
            <a:r>
              <a:rPr lang="en-US" altLang="ko-KR" sz="1800" dirty="0"/>
              <a:t>1 </a:t>
            </a:r>
            <a:r>
              <a:rPr lang="ko-KR" altLang="en-US" sz="1800" dirty="0"/>
              <a:t>아니면 </a:t>
            </a:r>
            <a:r>
              <a:rPr lang="en-US" altLang="ko-KR" sz="1800" dirty="0"/>
              <a:t>0.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 dirty="0"/>
              <a:t>N </a:t>
            </a:r>
            <a:r>
              <a:rPr lang="ko-KR" altLang="en-US" sz="1800" dirty="0"/>
              <a:t>은 </a:t>
            </a:r>
            <a:r>
              <a:rPr lang="en-US" altLang="ko-KR" sz="1800" dirty="0"/>
              <a:t># of matched default boxes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 dirty="0"/>
              <a:t>l </a:t>
            </a:r>
            <a:r>
              <a:rPr lang="ko-KR" altLang="en-US" sz="1800" dirty="0"/>
              <a:t>은 </a:t>
            </a:r>
            <a:r>
              <a:rPr lang="en-US" altLang="ko-KR" sz="1800" dirty="0"/>
              <a:t>predicted box (</a:t>
            </a:r>
            <a:r>
              <a:rPr lang="ko-KR" altLang="en-US" sz="1800" dirty="0"/>
              <a:t>예측된 상자</a:t>
            </a:r>
            <a:r>
              <a:rPr lang="en-US" altLang="ko-KR" sz="18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 dirty="0"/>
              <a:t>g </a:t>
            </a:r>
            <a:r>
              <a:rPr lang="ko-KR" altLang="en-US" sz="1800" dirty="0"/>
              <a:t>는 </a:t>
            </a:r>
            <a:r>
              <a:rPr lang="en-US" altLang="ko-KR" sz="1800" dirty="0"/>
              <a:t>ground truth box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 dirty="0"/>
              <a:t>d </a:t>
            </a:r>
            <a:r>
              <a:rPr lang="ko-KR" altLang="en-US" sz="1800" dirty="0"/>
              <a:t>는 </a:t>
            </a:r>
            <a:r>
              <a:rPr lang="en-US" altLang="ko-KR" sz="1800" dirty="0"/>
              <a:t>default box.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 dirty="0"/>
              <a:t>cx, cy</a:t>
            </a:r>
            <a:r>
              <a:rPr lang="ko-KR" altLang="en-US" sz="1800" dirty="0"/>
              <a:t>는 그 박스의 </a:t>
            </a:r>
            <a:r>
              <a:rPr lang="en-US" altLang="ko-KR" sz="1800" dirty="0"/>
              <a:t>x, y</a:t>
            </a:r>
            <a:r>
              <a:rPr lang="ko-KR" altLang="en-US" sz="1800" dirty="0"/>
              <a:t>좌표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 dirty="0"/>
              <a:t>w, h</a:t>
            </a:r>
            <a:r>
              <a:rPr lang="ko-KR" altLang="en-US" sz="1800" dirty="0"/>
              <a:t>는 그 박스의 </a:t>
            </a:r>
            <a:r>
              <a:rPr lang="en-US" altLang="ko-KR" sz="1800" dirty="0"/>
              <a:t>width, </a:t>
            </a:r>
            <a:r>
              <a:rPr lang="en-US" altLang="ko-KR" sz="1800" dirty="0" err="1"/>
              <a:t>heigth</a:t>
            </a:r>
            <a:endParaRPr lang="en-US" altLang="ko-KR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 dirty="0"/>
              <a:t>알파는 </a:t>
            </a:r>
            <a:r>
              <a:rPr lang="en-US" altLang="ko-KR" sz="1800" dirty="0"/>
              <a:t>1 (</a:t>
            </a:r>
            <a:r>
              <a:rPr lang="ko-KR" altLang="en-US" sz="1800" dirty="0"/>
              <a:t>교차 </a:t>
            </a:r>
            <a:r>
              <a:rPr lang="ko-KR" altLang="en-US" sz="1800" dirty="0" err="1"/>
              <a:t>검증으로부터</a:t>
            </a:r>
            <a:r>
              <a:rPr lang="ko-KR" altLang="en-US" sz="1800" dirty="0"/>
              <a:t> 얻어진</a:t>
            </a:r>
            <a:r>
              <a:rPr lang="en-US" altLang="ko-KR" sz="18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 dirty="0"/>
              <a:t>loss </a:t>
            </a:r>
            <a:r>
              <a:rPr lang="en-US" altLang="ko-KR" sz="1800" dirty="0" err="1"/>
              <a:t>fucntion</a:t>
            </a:r>
            <a:r>
              <a:rPr lang="en-US" altLang="ko-KR" sz="1800" dirty="0"/>
              <a:t> </a:t>
            </a:r>
            <a:r>
              <a:rPr lang="ko-KR" altLang="en-US" sz="1800" dirty="0"/>
              <a:t>은 크게 </a:t>
            </a:r>
            <a:r>
              <a:rPr lang="en-US" altLang="ko-KR" sz="1800" dirty="0"/>
              <a:t>2</a:t>
            </a:r>
            <a:r>
              <a:rPr lang="ko-KR" altLang="en-US" sz="1800" dirty="0"/>
              <a:t>부분</a:t>
            </a:r>
            <a:r>
              <a:rPr lang="en-US" altLang="ko-KR" sz="1800" dirty="0"/>
              <a:t>, </a:t>
            </a:r>
            <a:r>
              <a:rPr lang="ko-KR" altLang="en-US" sz="1800" dirty="0"/>
              <a:t>클래스 점수에 대한 </a:t>
            </a:r>
            <a:r>
              <a:rPr lang="en-US" altLang="ko-KR" sz="1800" dirty="0"/>
              <a:t>loss</a:t>
            </a:r>
            <a:r>
              <a:rPr lang="ko-KR" altLang="en-US" sz="1800" dirty="0"/>
              <a:t>와 </a:t>
            </a:r>
            <a:r>
              <a:rPr lang="ko-KR" altLang="en-US" sz="1800" dirty="0" err="1"/>
              <a:t>바운딩</a:t>
            </a:r>
            <a:r>
              <a:rPr lang="ko-KR" altLang="en-US" sz="1800" dirty="0"/>
              <a:t> 박스의 </a:t>
            </a:r>
            <a:r>
              <a:rPr lang="en-US" altLang="ko-KR" sz="1800" dirty="0"/>
              <a:t>offset</a:t>
            </a:r>
            <a:r>
              <a:rPr lang="ko-KR" altLang="en-US" sz="1800" dirty="0"/>
              <a:t>에 대한 </a:t>
            </a:r>
            <a:r>
              <a:rPr lang="en-US" altLang="ko-KR" sz="1800" dirty="0"/>
              <a:t>loss</a:t>
            </a:r>
            <a:r>
              <a:rPr lang="ko-KR" altLang="en-US" sz="1800" dirty="0"/>
              <a:t>로 나뉜다</a:t>
            </a:r>
            <a:r>
              <a:rPr lang="en-US" altLang="ko-KR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186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268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SSD </a:t>
            </a:r>
            <a:r>
              <a:rPr lang="ko-KR" altLang="en-US" sz="2800" b="1" dirty="0" smtClean="0"/>
              <a:t>알고리즘</a:t>
            </a:r>
            <a:endParaRPr lang="ko-KR" altLang="en-US" sz="2800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600" y="1253453"/>
            <a:ext cx="8443692" cy="332260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352359" y="4704881"/>
            <a:ext cx="788308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600" dirty="0"/>
              <a:t>우리가 </a:t>
            </a:r>
            <a:r>
              <a:rPr lang="ko-KR" altLang="en-US" sz="1600" dirty="0" err="1"/>
              <a:t>예측해야할</a:t>
            </a:r>
            <a:r>
              <a:rPr lang="ko-KR" altLang="en-US" sz="1600" dirty="0"/>
              <a:t> </a:t>
            </a:r>
            <a:r>
              <a:rPr lang="en-US" altLang="ko-KR" sz="1600" dirty="0"/>
              <a:t>predicted box</a:t>
            </a:r>
            <a:r>
              <a:rPr lang="ko-KR" altLang="en-US" sz="1600" dirty="0"/>
              <a:t>의 </a:t>
            </a:r>
            <a:r>
              <a:rPr lang="en-US" altLang="ko-KR" sz="1600" dirty="0" err="1"/>
              <a:t>l^m_i</a:t>
            </a:r>
            <a:r>
              <a:rPr lang="en-US" altLang="ko-KR" sz="1600" dirty="0"/>
              <a:t>(</a:t>
            </a:r>
            <a:r>
              <a:rPr lang="en-US" altLang="ko-KR" sz="1600" dirty="0" err="1"/>
              <a:t>cx,cy,w,h</a:t>
            </a:r>
            <a:r>
              <a:rPr lang="en-US" altLang="ko-KR" sz="1600" dirty="0"/>
              <a:t>)</a:t>
            </a:r>
            <a:r>
              <a:rPr lang="ko-KR" altLang="en-US" sz="1600" dirty="0"/>
              <a:t>값들은 특이한 </a:t>
            </a:r>
            <a:r>
              <a:rPr lang="en-US" altLang="ko-KR" sz="1600" dirty="0"/>
              <a:t>g</a:t>
            </a:r>
            <a:r>
              <a:rPr lang="ko-KR" altLang="en-US" sz="1600" dirty="0" err="1"/>
              <a:t>햇</a:t>
            </a:r>
            <a:r>
              <a:rPr lang="ko-KR" altLang="en-US" sz="1600" dirty="0"/>
              <a:t> 값들을 예측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dirty="0"/>
              <a:t>이때 </a:t>
            </a:r>
            <a:r>
              <a:rPr lang="en-US" altLang="ko-KR" sz="1600" dirty="0"/>
              <a:t>g</a:t>
            </a:r>
            <a:r>
              <a:rPr lang="ko-KR" altLang="en-US" sz="1600" dirty="0" err="1"/>
              <a:t>햇의</a:t>
            </a:r>
            <a:r>
              <a:rPr lang="ko-KR" altLang="en-US" sz="1600" dirty="0"/>
              <a:t> </a:t>
            </a:r>
            <a:r>
              <a:rPr lang="en-US" altLang="ko-KR" sz="1600" dirty="0" err="1"/>
              <a:t>cx,cy</a:t>
            </a:r>
            <a:r>
              <a:rPr lang="ko-KR" altLang="en-US" sz="1600" dirty="0"/>
              <a:t>는 </a:t>
            </a:r>
            <a:r>
              <a:rPr lang="en-US" altLang="ko-KR" sz="1600" dirty="0"/>
              <a:t>default box</a:t>
            </a:r>
            <a:r>
              <a:rPr lang="ko-KR" altLang="en-US" sz="1600" dirty="0"/>
              <a:t>의 </a:t>
            </a:r>
            <a:r>
              <a:rPr lang="en-US" altLang="ko-KR" sz="1600" dirty="0"/>
              <a:t>cx</a:t>
            </a:r>
            <a:r>
              <a:rPr lang="ko-KR" altLang="en-US" sz="1600" dirty="0"/>
              <a:t>와 </a:t>
            </a:r>
            <a:r>
              <a:rPr lang="en-US" altLang="ko-KR" sz="1600" dirty="0" err="1"/>
              <a:t>w,h</a:t>
            </a:r>
            <a:r>
              <a:rPr lang="ko-KR" altLang="en-US" sz="1600" dirty="0"/>
              <a:t>로 </a:t>
            </a:r>
            <a:r>
              <a:rPr lang="en-US" altLang="ko-KR" sz="1600" dirty="0"/>
              <a:t>normalize(?)</a:t>
            </a:r>
            <a:r>
              <a:rPr lang="ko-KR" altLang="en-US" sz="1600" dirty="0"/>
              <a:t>된 것을 볼 수 있다</a:t>
            </a:r>
            <a:r>
              <a:rPr lang="en-US" altLang="ko-KR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dirty="0"/>
              <a:t>이미 </a:t>
            </a:r>
            <a:r>
              <a:rPr lang="en-US" altLang="ko-KR" sz="1600" dirty="0"/>
              <a:t>IOU</a:t>
            </a:r>
            <a:r>
              <a:rPr lang="ko-KR" altLang="en-US" sz="1600" dirty="0"/>
              <a:t>가 </a:t>
            </a:r>
            <a:r>
              <a:rPr lang="en-US" altLang="ko-KR" sz="1600" dirty="0"/>
              <a:t>0.5 </a:t>
            </a:r>
            <a:r>
              <a:rPr lang="ko-KR" altLang="en-US" sz="1600" dirty="0"/>
              <a:t>이상만 된 것 부분에서 고려하므로</a:t>
            </a:r>
            <a:r>
              <a:rPr lang="en-US" altLang="ko-KR" sz="1600" dirty="0"/>
              <a:t>, </a:t>
            </a:r>
            <a:r>
              <a:rPr lang="ko-KR" altLang="en-US" sz="1600" dirty="0"/>
              <a:t>상대적으로 크지 않은 값들을 </a:t>
            </a:r>
            <a:r>
              <a:rPr lang="ko-KR" altLang="en-US" sz="1600" dirty="0" err="1"/>
              <a:t>예측해야하고</a:t>
            </a:r>
            <a:r>
              <a:rPr lang="ko-KR" altLang="en-US" sz="1600" dirty="0"/>
              <a:t> 더불어 이미 </a:t>
            </a:r>
            <a:r>
              <a:rPr lang="en-US" altLang="ko-KR" sz="1600" dirty="0"/>
              <a:t>0.5 </a:t>
            </a:r>
            <a:r>
              <a:rPr lang="ko-KR" altLang="en-US" sz="1600" dirty="0"/>
              <a:t>이상 고려된 부분에서 출발하므로 비교적 빨리 수렴할 수 있을 것 같다</a:t>
            </a:r>
            <a:r>
              <a:rPr lang="en-US" altLang="ko-KR" sz="1600" dirty="0"/>
              <a:t>.(</a:t>
            </a:r>
            <a:r>
              <a:rPr lang="ko-KR" altLang="en-US" sz="1600" dirty="0"/>
              <a:t>이 부분은 주관적인 판단</a:t>
            </a:r>
            <a:r>
              <a:rPr lang="en-US" altLang="ko-KR" sz="16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dirty="0"/>
              <a:t>초기값은 </a:t>
            </a:r>
            <a:r>
              <a:rPr lang="en-US" altLang="ko-KR" sz="1600" dirty="0"/>
              <a:t>default box</a:t>
            </a:r>
            <a:r>
              <a:rPr lang="ko-KR" altLang="en-US" sz="1600" dirty="0"/>
              <a:t>에서 시작하지 않을까 싶음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dirty="0"/>
              <a:t>g</a:t>
            </a:r>
            <a:r>
              <a:rPr lang="ko-KR" altLang="en-US" sz="1600" dirty="0" err="1"/>
              <a:t>햇의</a:t>
            </a:r>
            <a:r>
              <a:rPr lang="ko-KR" altLang="en-US" sz="1600" dirty="0"/>
              <a:t> </a:t>
            </a:r>
            <a:r>
              <a:rPr lang="en-US" altLang="ko-KR" sz="1600" dirty="0"/>
              <a:t>w, h</a:t>
            </a:r>
            <a:r>
              <a:rPr lang="ko-KR" altLang="en-US" sz="1600" dirty="0"/>
              <a:t>도 마찬가지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dirty="0"/>
              <a:t>예측된 </a:t>
            </a:r>
            <a:r>
              <a:rPr lang="en-US" altLang="ko-KR" sz="1600" dirty="0"/>
              <a:t>l </a:t>
            </a:r>
            <a:r>
              <a:rPr lang="ko-KR" altLang="en-US" sz="1600" dirty="0"/>
              <a:t>값들을 </a:t>
            </a:r>
            <a:r>
              <a:rPr lang="en-US" altLang="ko-KR" sz="1600" dirty="0"/>
              <a:t>box</a:t>
            </a:r>
            <a:r>
              <a:rPr lang="ko-KR" altLang="en-US" sz="1600" dirty="0"/>
              <a:t>를 </a:t>
            </a:r>
            <a:r>
              <a:rPr lang="ko-KR" altLang="en-US" sz="1600" dirty="0" err="1"/>
              <a:t>표현할때</a:t>
            </a:r>
            <a:r>
              <a:rPr lang="en-US" altLang="ko-KR" sz="1600" dirty="0"/>
              <a:t>(</a:t>
            </a:r>
            <a:r>
              <a:rPr lang="ko-KR" altLang="en-US" sz="1600" dirty="0"/>
              <a:t>마지막 </a:t>
            </a:r>
            <a:r>
              <a:rPr lang="en-US" altLang="ko-KR" sz="1600" dirty="0"/>
              <a:t>Test Output) </a:t>
            </a:r>
            <a:r>
              <a:rPr lang="ko-KR" altLang="en-US" sz="1600" dirty="0"/>
              <a:t>역시 </a:t>
            </a:r>
            <a:r>
              <a:rPr lang="en-US" altLang="ko-KR" sz="1600" dirty="0"/>
              <a:t>default box</a:t>
            </a:r>
            <a:r>
              <a:rPr lang="ko-KR" altLang="en-US" sz="1600" dirty="0"/>
              <a:t>의 </a:t>
            </a:r>
            <a:r>
              <a:rPr lang="en-US" altLang="ko-KR" sz="1600" dirty="0"/>
              <a:t>offset </a:t>
            </a:r>
            <a:r>
              <a:rPr lang="ko-KR" altLang="en-US" sz="1600" dirty="0"/>
              <a:t>정보가 필요함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570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268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SSD </a:t>
            </a:r>
            <a:r>
              <a:rPr lang="ko-KR" altLang="en-US" sz="2800" b="1" dirty="0" smtClean="0"/>
              <a:t>알고리즘</a:t>
            </a:r>
            <a:endParaRPr lang="ko-KR" altLang="en-US" sz="2800" b="1" dirty="0"/>
          </a:p>
        </p:txBody>
      </p:sp>
      <p:sp>
        <p:nvSpPr>
          <p:cNvPr id="4" name="직사각형 3"/>
          <p:cNvSpPr/>
          <p:nvPr/>
        </p:nvSpPr>
        <p:spPr>
          <a:xfrm>
            <a:off x="1260919" y="3778289"/>
            <a:ext cx="788308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positive(</a:t>
            </a:r>
            <a:r>
              <a:rPr lang="ko-KR" altLang="en-US" sz="1800" dirty="0"/>
              <a:t>매칭 된</a:t>
            </a:r>
            <a:r>
              <a:rPr lang="en-US" altLang="ko-KR" sz="1800" dirty="0"/>
              <a:t>) class</a:t>
            </a:r>
            <a:r>
              <a:rPr lang="ko-KR" altLang="en-US" sz="1800" dirty="0"/>
              <a:t>에 대해서는 </a:t>
            </a:r>
            <a:r>
              <a:rPr lang="en-US" altLang="ko-KR" sz="1800" dirty="0" err="1"/>
              <a:t>softmax</a:t>
            </a:r>
            <a:endParaRPr lang="en-US" altLang="ko-KR" sz="1800" dirty="0"/>
          </a:p>
          <a:p>
            <a:r>
              <a:rPr lang="en-US" altLang="ko-KR" sz="1800" dirty="0"/>
              <a:t>negative(</a:t>
            </a:r>
            <a:r>
              <a:rPr lang="ko-KR" altLang="en-US" sz="1800" dirty="0"/>
              <a:t>매칭 되지 않은</a:t>
            </a:r>
            <a:r>
              <a:rPr lang="en-US" altLang="ko-KR" sz="1800" dirty="0"/>
              <a:t>, </a:t>
            </a:r>
            <a:r>
              <a:rPr lang="ko-KR" altLang="en-US" sz="1800" dirty="0"/>
              <a:t>배경</a:t>
            </a:r>
            <a:r>
              <a:rPr lang="en-US" altLang="ko-KR" sz="1800" dirty="0"/>
              <a:t>) class</a:t>
            </a:r>
            <a:r>
              <a:rPr lang="ko-KR" altLang="en-US" sz="1800" dirty="0" err="1"/>
              <a:t>를예측하는</a:t>
            </a:r>
            <a:r>
              <a:rPr lang="ko-KR" altLang="en-US" sz="1800" dirty="0"/>
              <a:t> </a:t>
            </a:r>
            <a:r>
              <a:rPr lang="ko-KR" altLang="en-US" sz="1800" dirty="0" err="1"/>
              <a:t>값으</a:t>
            </a:r>
            <a:r>
              <a:rPr lang="ko-KR" altLang="en-US" sz="1800" dirty="0"/>
              <a:t> </a:t>
            </a:r>
            <a:r>
              <a:rPr lang="en-US" altLang="ko-KR" sz="1800" dirty="0"/>
              <a:t>c</a:t>
            </a:r>
            <a:r>
              <a:rPr lang="ko-KR" altLang="en-US" sz="1800" dirty="0" err="1"/>
              <a:t>햇</a:t>
            </a:r>
            <a:r>
              <a:rPr lang="en-US" altLang="ko-KR" sz="1800" dirty="0"/>
              <a:t>^0_i </a:t>
            </a:r>
            <a:r>
              <a:rPr lang="ko-KR" altLang="en-US" sz="1800" dirty="0"/>
              <a:t>값이고 별다른 언급은 없지만 </a:t>
            </a:r>
            <a:r>
              <a:rPr lang="en-US" altLang="ko-KR" sz="1800" dirty="0"/>
              <a:t>background</a:t>
            </a:r>
            <a:r>
              <a:rPr lang="ko-KR" altLang="en-US" sz="1800" dirty="0"/>
              <a:t>이면 </a:t>
            </a:r>
            <a:r>
              <a:rPr lang="en-US" altLang="ko-KR" sz="1800" dirty="0"/>
              <a:t>1, </a:t>
            </a:r>
            <a:r>
              <a:rPr lang="ko-KR" altLang="en-US" sz="1800" dirty="0"/>
              <a:t>아니면 </a:t>
            </a:r>
            <a:r>
              <a:rPr lang="en-US" altLang="ko-KR" sz="1800" dirty="0"/>
              <a:t>0</a:t>
            </a:r>
            <a:r>
              <a:rPr lang="ko-KR" altLang="en-US" sz="1800" dirty="0"/>
              <a:t>의 값을 가져야함</a:t>
            </a:r>
          </a:p>
          <a:p>
            <a:r>
              <a:rPr lang="ko-KR" altLang="en-US" sz="1800" dirty="0"/>
              <a:t>최종적인 </a:t>
            </a:r>
            <a:r>
              <a:rPr lang="en-US" altLang="ko-KR" sz="1800" dirty="0"/>
              <a:t>predicted class scores</a:t>
            </a:r>
            <a:r>
              <a:rPr lang="ko-KR" altLang="en-US" sz="1800" dirty="0"/>
              <a:t>는 우리가 예측할 </a:t>
            </a:r>
            <a:r>
              <a:rPr lang="en-US" altLang="ko-KR" sz="1800" dirty="0"/>
              <a:t>class + </a:t>
            </a:r>
            <a:r>
              <a:rPr lang="ko-KR" altLang="en-US" sz="1800" dirty="0"/>
              <a:t>배경 </a:t>
            </a:r>
            <a:r>
              <a:rPr lang="en-US" altLang="ko-KR" sz="1800" dirty="0"/>
              <a:t>class </a:t>
            </a:r>
            <a:r>
              <a:rPr lang="ko-KR" altLang="en-US" sz="1800" dirty="0"/>
              <a:t>를 </a:t>
            </a:r>
            <a:r>
              <a:rPr lang="ko-KR" altLang="en-US" sz="1800" dirty="0" err="1"/>
              <a:t>나타내는지표</a:t>
            </a:r>
            <a:endParaRPr lang="ko-KR" altLang="en-US" sz="1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10" y="1874778"/>
            <a:ext cx="9602032" cy="1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7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290411"/>
              </p:ext>
            </p:extLst>
          </p:nvPr>
        </p:nvGraphicFramePr>
        <p:xfrm>
          <a:off x="2750821" y="1697249"/>
          <a:ext cx="5716722" cy="5115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5574">
                  <a:extLst>
                    <a:ext uri="{9D8B030D-6E8A-4147-A177-3AD203B41FA5}">
                      <a16:colId xmlns="" xmlns:a16="http://schemas.microsoft.com/office/drawing/2014/main" val="1646274550"/>
                    </a:ext>
                  </a:extLst>
                </a:gridCol>
                <a:gridCol w="1905574">
                  <a:extLst>
                    <a:ext uri="{9D8B030D-6E8A-4147-A177-3AD203B41FA5}">
                      <a16:colId xmlns="" xmlns:a16="http://schemas.microsoft.com/office/drawing/2014/main" val="1945052331"/>
                    </a:ext>
                  </a:extLst>
                </a:gridCol>
                <a:gridCol w="1905574">
                  <a:extLst>
                    <a:ext uri="{9D8B030D-6E8A-4147-A177-3AD203B41FA5}">
                      <a16:colId xmlns="" xmlns:a16="http://schemas.microsoft.com/office/drawing/2014/main" val="599191861"/>
                    </a:ext>
                  </a:extLst>
                </a:gridCol>
              </a:tblGrid>
              <a:tr h="1705010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88012" marR="88012" marT="44006" marB="44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88012" marR="88012" marT="44006" marB="44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88012" marR="88012" marT="44006" marB="44006"/>
                </a:tc>
                <a:extLst>
                  <a:ext uri="{0D108BD9-81ED-4DB2-BD59-A6C34878D82A}">
                    <a16:rowId xmlns="" xmlns:a16="http://schemas.microsoft.com/office/drawing/2014/main" val="4025659916"/>
                  </a:ext>
                </a:extLst>
              </a:tr>
              <a:tr h="1705010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88012" marR="88012" marT="44006" marB="44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88012" marR="88012" marT="44006" marB="44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88012" marR="88012" marT="44006" marB="44006"/>
                </a:tc>
                <a:extLst>
                  <a:ext uri="{0D108BD9-81ED-4DB2-BD59-A6C34878D82A}">
                    <a16:rowId xmlns="" xmlns:a16="http://schemas.microsoft.com/office/drawing/2014/main" val="41273468"/>
                  </a:ext>
                </a:extLst>
              </a:tr>
              <a:tr h="1705010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88012" marR="88012" marT="44006" marB="44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88012" marR="88012" marT="44006" marB="44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88012" marR="88012" marT="44006" marB="44006"/>
                </a:tc>
                <a:extLst>
                  <a:ext uri="{0D108BD9-81ED-4DB2-BD59-A6C34878D82A}">
                    <a16:rowId xmlns="" xmlns:a16="http://schemas.microsoft.com/office/drawing/2014/main" val="3501315118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8074" y="336421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SSD </a:t>
            </a:r>
            <a:r>
              <a:rPr lang="ko-KR" altLang="en-US" sz="2800" b="1" dirty="0" smtClean="0"/>
              <a:t>의 문제점 </a:t>
            </a:r>
            <a:r>
              <a:rPr lang="en-US" altLang="ko-KR" sz="2800" b="1" dirty="0" smtClean="0"/>
              <a:t>:</a:t>
            </a:r>
            <a:r>
              <a:rPr lang="ko-KR" altLang="en-US" sz="2800" b="1" dirty="0" smtClean="0"/>
              <a:t> </a:t>
            </a:r>
            <a:r>
              <a:rPr lang="en-US" altLang="ko-KR" sz="2800" b="1" dirty="0" smtClean="0"/>
              <a:t>Small Object</a:t>
            </a:r>
            <a:endParaRPr lang="ko-KR" altLang="en-US" sz="2800" b="1" dirty="0"/>
          </a:p>
        </p:txBody>
      </p:sp>
      <p:pic>
        <p:nvPicPr>
          <p:cNvPr id="5" name="그림 4" descr="&lt;strong&gt;토끼&lt;/strong&gt; 일러스트레이션 | 무료 일러스트 소재 KuKuKeKe(쿠쿠케케)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360" y="3829949"/>
            <a:ext cx="883920" cy="88392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18074" y="4625340"/>
            <a:ext cx="1257300" cy="12573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 smtClean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41974" y="5074920"/>
            <a:ext cx="1257300" cy="12573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 smtClean="0">
              <a:solidFill>
                <a:schemeClr val="bg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29540" y="4328160"/>
            <a:ext cx="2209800" cy="15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0889" y="2468880"/>
            <a:ext cx="1257300" cy="12573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 smtClean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84789" y="2918460"/>
            <a:ext cx="1257300" cy="12573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 smtClean="0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84789" y="2918460"/>
            <a:ext cx="546831" cy="8077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 smtClean="0">
              <a:solidFill>
                <a:schemeClr val="bg1"/>
              </a:solidFill>
            </a:endParaRPr>
          </a:p>
        </p:txBody>
      </p:sp>
      <p:pic>
        <p:nvPicPr>
          <p:cNvPr id="16" name="그림 15" descr="&lt;strong&gt;토끼&lt;/strong&gt; 일러스트레이션 | 무료 일러스트 소재 KuKuKeKe(쿠쿠케케)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062" y="2410609"/>
            <a:ext cx="3665514" cy="3665514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645959" y="3381935"/>
            <a:ext cx="1909482" cy="174139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 smtClean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51419" y="2735244"/>
            <a:ext cx="3148628" cy="3040267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 smtClean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193676" y="3671047"/>
            <a:ext cx="4766983" cy="119006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 smtClean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923732" y="2037229"/>
            <a:ext cx="1297849" cy="44644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 smtClean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8937" y="1662773"/>
            <a:ext cx="784189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IOU =</a:t>
            </a:r>
            <a:endParaRPr lang="en-US" altLang="ko-KR" dirty="0"/>
          </a:p>
        </p:txBody>
      </p:sp>
      <p:sp>
        <p:nvSpPr>
          <p:cNvPr id="22" name="직사각형 21"/>
          <p:cNvSpPr/>
          <p:nvPr/>
        </p:nvSpPr>
        <p:spPr>
          <a:xfrm>
            <a:off x="5265565" y="3926541"/>
            <a:ext cx="711653" cy="698799"/>
          </a:xfrm>
          <a:prstGeom prst="rect">
            <a:avLst/>
          </a:prstGeom>
          <a:noFill/>
          <a:ln w="190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 smtClean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146137" y="2827692"/>
            <a:ext cx="2676939" cy="2840243"/>
          </a:xfrm>
          <a:prstGeom prst="rect">
            <a:avLst/>
          </a:prstGeom>
          <a:noFill/>
          <a:ln w="190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70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8077" y="336421"/>
            <a:ext cx="5097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FPN (</a:t>
            </a:r>
            <a:r>
              <a:rPr lang="en-US" altLang="ko-KR" sz="2800" b="1" dirty="0"/>
              <a:t>Feature Pyramid </a:t>
            </a:r>
            <a:r>
              <a:rPr lang="en-US" altLang="ko-KR" sz="2800" b="1" dirty="0" smtClean="0"/>
              <a:t>Network)</a:t>
            </a:r>
            <a:endParaRPr lang="ko-KR" altLang="en-US" sz="28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59" y="1924786"/>
            <a:ext cx="5695950" cy="54864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52259" y="1357526"/>
            <a:ext cx="2369495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</a:rPr>
              <a:t>Bottom-up pathway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17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8077" y="336421"/>
            <a:ext cx="5097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FPN (</a:t>
            </a:r>
            <a:r>
              <a:rPr lang="en-US" altLang="ko-KR" sz="2800" b="1" dirty="0"/>
              <a:t>Feature Pyramid </a:t>
            </a:r>
            <a:r>
              <a:rPr lang="en-US" altLang="ko-KR" sz="2800" b="1" dirty="0" smtClean="0"/>
              <a:t>Network)</a:t>
            </a:r>
            <a:endParaRPr lang="ko-KR" altLang="en-US" sz="2800" b="1" dirty="0"/>
          </a:p>
        </p:txBody>
      </p:sp>
      <p:sp>
        <p:nvSpPr>
          <p:cNvPr id="5" name="직사각형 4"/>
          <p:cNvSpPr/>
          <p:nvPr/>
        </p:nvSpPr>
        <p:spPr>
          <a:xfrm>
            <a:off x="462565" y="1283163"/>
            <a:ext cx="4923207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Top-down pathway and Lateral connections</a:t>
            </a: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52" y="2114939"/>
            <a:ext cx="3790476" cy="21047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35" y="4728417"/>
            <a:ext cx="860107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0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8077" y="336421"/>
            <a:ext cx="5097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FPN (</a:t>
            </a:r>
            <a:r>
              <a:rPr lang="en-US" altLang="ko-KR" sz="2800" b="1" dirty="0"/>
              <a:t>Feature Pyramid </a:t>
            </a:r>
            <a:r>
              <a:rPr lang="en-US" altLang="ko-KR" sz="2800" b="1" dirty="0" smtClean="0"/>
              <a:t>Network)</a:t>
            </a:r>
            <a:endParaRPr lang="ko-KR" altLang="en-US" sz="28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034" y="1501149"/>
            <a:ext cx="7717712" cy="539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52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8077" y="336421"/>
            <a:ext cx="5097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FPN (</a:t>
            </a:r>
            <a:r>
              <a:rPr lang="en-US" altLang="ko-KR" sz="2800" b="1" dirty="0"/>
              <a:t>Feature Pyramid </a:t>
            </a:r>
            <a:r>
              <a:rPr lang="en-US" altLang="ko-KR" sz="2800" b="1" dirty="0" smtClean="0"/>
              <a:t>Network)</a:t>
            </a:r>
            <a:endParaRPr lang="ko-KR" altLang="en-US" sz="2800" b="1" dirty="0"/>
          </a:p>
        </p:txBody>
      </p:sp>
      <p:sp>
        <p:nvSpPr>
          <p:cNvPr id="5" name="직사각형 4"/>
          <p:cNvSpPr/>
          <p:nvPr/>
        </p:nvSpPr>
        <p:spPr>
          <a:xfrm>
            <a:off x="462565" y="1283163"/>
            <a:ext cx="2591159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FPN</a:t>
            </a:r>
            <a:r>
              <a:rPr lang="ko-KR" altLang="en-US"/>
              <a:t>의 </a:t>
            </a:r>
            <a:r>
              <a:rPr lang="en-US" altLang="ko-KR" dirty="0"/>
              <a:t>Output feature 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717" y="1840731"/>
            <a:ext cx="6006112" cy="248853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274393" y="4789762"/>
            <a:ext cx="8317148" cy="1987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</a:rPr>
              <a:t>Detection task </a:t>
            </a:r>
            <a:r>
              <a:rPr lang="ko-KR" altLang="en-US">
                <a:solidFill>
                  <a:srgbClr val="000000"/>
                </a:solidFill>
              </a:rPr>
              <a:t>시 </a:t>
            </a:r>
            <a:r>
              <a:rPr lang="ko-KR" altLang="en-US" b="1">
                <a:solidFill>
                  <a:srgbClr val="000000"/>
                </a:solidFill>
              </a:rPr>
              <a:t>고해상도 </a:t>
            </a:r>
            <a:r>
              <a:rPr lang="en-US" altLang="ko-KR" b="1" dirty="0">
                <a:solidFill>
                  <a:srgbClr val="000000"/>
                </a:solidFill>
              </a:rPr>
              <a:t>feature map</a:t>
            </a:r>
            <a:r>
              <a:rPr lang="ko-KR" altLang="en-US" b="1">
                <a:solidFill>
                  <a:srgbClr val="000000"/>
                </a:solidFill>
              </a:rPr>
              <a:t>은 </a:t>
            </a:r>
            <a:r>
              <a:rPr lang="en-US" altLang="ko-KR" b="1" dirty="0">
                <a:solidFill>
                  <a:srgbClr val="000000"/>
                </a:solidFill>
              </a:rPr>
              <a:t>low-level feature</a:t>
            </a:r>
            <a:r>
              <a:rPr lang="ko-KR" altLang="en-US" b="1">
                <a:solidFill>
                  <a:srgbClr val="000000"/>
                </a:solidFill>
              </a:rPr>
              <a:t>를 가지지만 객체의 위치에 대한 정보를 상대적으로 정확하게 보존</a:t>
            </a:r>
            <a:r>
              <a:rPr lang="ko-KR" altLang="en-US">
                <a:solidFill>
                  <a:srgbClr val="000000"/>
                </a:solidFill>
              </a:rPr>
              <a:t>하고 있습니다</a:t>
            </a:r>
            <a:r>
              <a:rPr lang="en-US" altLang="ko-KR" dirty="0">
                <a:solidFill>
                  <a:srgbClr val="000000"/>
                </a:solidFill>
              </a:rPr>
              <a:t>. </a:t>
            </a:r>
            <a:r>
              <a:rPr lang="ko-KR" altLang="en-US">
                <a:solidFill>
                  <a:srgbClr val="000000"/>
                </a:solidFill>
              </a:rPr>
              <a:t>이는 저해상도 </a:t>
            </a:r>
            <a:r>
              <a:rPr lang="en-US" altLang="ko-KR" dirty="0">
                <a:solidFill>
                  <a:srgbClr val="000000"/>
                </a:solidFill>
              </a:rPr>
              <a:t>feature map</a:t>
            </a:r>
            <a:r>
              <a:rPr lang="ko-KR" altLang="en-US">
                <a:solidFill>
                  <a:srgbClr val="000000"/>
                </a:solidFill>
              </a:rPr>
              <a:t>에 비해 </a:t>
            </a:r>
            <a:r>
              <a:rPr lang="en-US" altLang="ko-KR" dirty="0" err="1">
                <a:solidFill>
                  <a:srgbClr val="000000"/>
                </a:solidFill>
              </a:rPr>
              <a:t>downsample</a:t>
            </a:r>
            <a:r>
              <a:rPr lang="ko-KR" altLang="en-US">
                <a:solidFill>
                  <a:srgbClr val="000000"/>
                </a:solidFill>
              </a:rPr>
              <a:t>된 수가 적기 때문입니다</a:t>
            </a:r>
            <a:r>
              <a:rPr lang="en-US" altLang="ko-KR" dirty="0">
                <a:solidFill>
                  <a:srgbClr val="000000"/>
                </a:solidFill>
              </a:rPr>
              <a:t>. </a:t>
            </a:r>
            <a:r>
              <a:rPr lang="ko-KR" altLang="en-US" b="1">
                <a:solidFill>
                  <a:srgbClr val="000000"/>
                </a:solidFill>
              </a:rPr>
              <a:t>이러한 고해상도 </a:t>
            </a:r>
            <a:r>
              <a:rPr lang="en-US" altLang="ko-KR" b="1" dirty="0">
                <a:solidFill>
                  <a:srgbClr val="000000"/>
                </a:solidFill>
              </a:rPr>
              <a:t>feature map</a:t>
            </a:r>
            <a:r>
              <a:rPr lang="ko-KR" altLang="en-US" b="1">
                <a:solidFill>
                  <a:srgbClr val="000000"/>
                </a:solidFill>
              </a:rPr>
              <a:t>의 특징을 </a:t>
            </a:r>
            <a:r>
              <a:rPr lang="en-US" altLang="ko-KR" b="1" dirty="0">
                <a:solidFill>
                  <a:srgbClr val="000000"/>
                </a:solidFill>
              </a:rPr>
              <a:t>element-wise addition</a:t>
            </a:r>
            <a:r>
              <a:rPr lang="ko-KR" altLang="en-US" b="1">
                <a:solidFill>
                  <a:srgbClr val="000000"/>
                </a:solidFill>
              </a:rPr>
              <a:t>을 통해 저해상도 </a:t>
            </a:r>
            <a:r>
              <a:rPr lang="en-US" altLang="ko-KR" b="1" dirty="0">
                <a:solidFill>
                  <a:srgbClr val="000000"/>
                </a:solidFill>
              </a:rPr>
              <a:t>feature map</a:t>
            </a:r>
            <a:r>
              <a:rPr lang="ko-KR" altLang="en-US" b="1">
                <a:solidFill>
                  <a:srgbClr val="000000"/>
                </a:solidFill>
              </a:rPr>
              <a:t>에 전달하기 때문에 </a:t>
            </a:r>
            <a:r>
              <a:rPr lang="en-US" altLang="ko-KR" b="1" dirty="0">
                <a:solidFill>
                  <a:srgbClr val="000000"/>
                </a:solidFill>
              </a:rPr>
              <a:t>(c)</a:t>
            </a:r>
            <a:r>
              <a:rPr lang="ko-KR" altLang="en-US" b="1">
                <a:solidFill>
                  <a:srgbClr val="000000"/>
                </a:solidFill>
              </a:rPr>
              <a:t>에 비해 작은 객체를 더 잘 </a:t>
            </a:r>
            <a:r>
              <a:rPr lang="en-US" altLang="ko-KR" b="1" dirty="0">
                <a:solidFill>
                  <a:srgbClr val="000000"/>
                </a:solidFill>
              </a:rPr>
              <a:t>detect</a:t>
            </a:r>
            <a:r>
              <a:rPr lang="ko-KR" altLang="en-US" b="1">
                <a:solidFill>
                  <a:srgbClr val="000000"/>
                </a:solidFill>
              </a:rPr>
              <a:t>합니다</a:t>
            </a:r>
            <a:r>
              <a:rPr lang="en-US" altLang="ko-KR" b="1" dirty="0">
                <a:solidFill>
                  <a:srgbClr val="000000"/>
                </a:solidFill>
              </a:rPr>
              <a:t>.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43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8077" y="336421"/>
            <a:ext cx="5870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Class score and Bounding box by RPN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98" y="1493796"/>
            <a:ext cx="7016775" cy="534992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434585" y="5592682"/>
            <a:ext cx="5343525" cy="167193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0000"/>
                </a:solidFill>
              </a:rPr>
              <a:t>Input</a:t>
            </a:r>
            <a:r>
              <a:rPr lang="en-US" altLang="ko-KR" dirty="0">
                <a:solidFill>
                  <a:srgbClr val="000000"/>
                </a:solidFill>
              </a:rPr>
              <a:t> : multi-scale feature map {p2, p3, p4, p5}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rgbClr val="000000"/>
                </a:solidFill>
              </a:rPr>
              <a:t>Prcoess</a:t>
            </a:r>
            <a:r>
              <a:rPr lang="en-US" altLang="ko-KR" dirty="0">
                <a:solidFill>
                  <a:srgbClr val="000000"/>
                </a:solidFill>
              </a:rPr>
              <a:t> : region proposal and Non maximum suppression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0000"/>
                </a:solidFill>
              </a:rPr>
              <a:t>Output</a:t>
            </a:r>
            <a:r>
              <a:rPr lang="en-US" altLang="ko-KR" dirty="0">
                <a:solidFill>
                  <a:srgbClr val="000000"/>
                </a:solidFill>
              </a:rPr>
              <a:t> : 1000 region proposals</a:t>
            </a:r>
            <a:endParaRPr lang="en-US" altLang="ko-K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7365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37541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Object Detection Model</a:t>
            </a:r>
            <a:endParaRPr lang="ko-KR" altLang="en-US" sz="28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78" y="1595559"/>
            <a:ext cx="8863992" cy="522516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56268" y="4130113"/>
            <a:ext cx="4261366" cy="2756325"/>
          </a:xfrm>
          <a:prstGeom prst="rect">
            <a:avLst/>
          </a:prstGeom>
          <a:noFill/>
          <a:ln w="222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 smtClean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264220" y="6958223"/>
            <a:ext cx="587020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SSD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312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8077" y="336421"/>
            <a:ext cx="5870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Max pooling by </a:t>
            </a:r>
            <a:r>
              <a:rPr lang="en-US" altLang="ko-KR" sz="2800" b="1" dirty="0" err="1"/>
              <a:t>RoI</a:t>
            </a:r>
            <a:r>
              <a:rPr lang="en-US" altLang="ko-KR" sz="2800" b="1" dirty="0"/>
              <a:t> pooling 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140" y="1502347"/>
            <a:ext cx="5172075" cy="1381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64" y="3060129"/>
            <a:ext cx="10140992" cy="101662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51738" y="4405954"/>
            <a:ext cx="5343525" cy="13560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0000"/>
                </a:solidFill>
              </a:rPr>
              <a:t>Input</a:t>
            </a:r>
            <a:r>
              <a:rPr lang="en-US" altLang="ko-KR" dirty="0">
                <a:solidFill>
                  <a:srgbClr val="000000"/>
                </a:solidFill>
              </a:rPr>
              <a:t> : multi-scale feature map {p2, p3, p4, p5} and 1000 region proposals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0000"/>
                </a:solidFill>
              </a:rPr>
              <a:t>Process</a:t>
            </a:r>
            <a:r>
              <a:rPr lang="en-US" altLang="ko-KR" dirty="0">
                <a:solidFill>
                  <a:srgbClr val="000000"/>
                </a:solidFill>
              </a:rPr>
              <a:t> : </a:t>
            </a:r>
            <a:r>
              <a:rPr lang="en-US" altLang="ko-KR" dirty="0" err="1">
                <a:solidFill>
                  <a:srgbClr val="000000"/>
                </a:solidFill>
              </a:rPr>
              <a:t>RoI</a:t>
            </a:r>
            <a:r>
              <a:rPr lang="en-US" altLang="ko-KR" dirty="0">
                <a:solidFill>
                  <a:srgbClr val="000000"/>
                </a:solidFill>
              </a:rPr>
              <a:t> pooling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0000"/>
                </a:solidFill>
              </a:rPr>
              <a:t>Output</a:t>
            </a:r>
            <a:r>
              <a:rPr lang="en-US" altLang="ko-KR" dirty="0">
                <a:solidFill>
                  <a:srgbClr val="000000"/>
                </a:solidFill>
              </a:rPr>
              <a:t> : fixed sized feature maps</a:t>
            </a:r>
            <a:endParaRPr lang="en-US" altLang="ko-K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5530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8581" y="336421"/>
            <a:ext cx="6690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Training </a:t>
            </a:r>
            <a:r>
              <a:rPr lang="en-US" altLang="ko-KR" sz="2800" b="1" dirty="0" err="1"/>
              <a:t>ResNet</a:t>
            </a:r>
            <a:r>
              <a:rPr lang="en-US" altLang="ko-KR" sz="2800" b="1" dirty="0"/>
              <a:t> + Faster R-CNN with </a:t>
            </a:r>
            <a:r>
              <a:rPr lang="en-US" altLang="ko-KR" sz="2800" b="1" dirty="0" smtClean="0"/>
              <a:t>FPN</a:t>
            </a:r>
            <a:endParaRPr lang="en-US" altLang="ko-KR" sz="28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45" y="1551696"/>
            <a:ext cx="9717429" cy="545124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521450" y="7068131"/>
            <a:ext cx="2614818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FPN with Faster R-CNN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79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605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reference</a:t>
            </a:r>
            <a:endParaRPr lang="ko-KR" altLang="en-US" sz="2800" b="1" dirty="0"/>
          </a:p>
        </p:txBody>
      </p:sp>
      <p:sp>
        <p:nvSpPr>
          <p:cNvPr id="2" name="직사각형 1"/>
          <p:cNvSpPr/>
          <p:nvPr/>
        </p:nvSpPr>
        <p:spPr>
          <a:xfrm>
            <a:off x="1300937" y="1917541"/>
            <a:ext cx="3721981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</a:t>
            </a:r>
            <a:r>
              <a:rPr lang="ko-KR" altLang="en-US" dirty="0" smtClean="0"/>
              <a:t>herbwood.tistory.com/18</a:t>
            </a:r>
            <a:endParaRPr lang="en-US" altLang="ko-KR" dirty="0" smtClean="0"/>
          </a:p>
        </p:txBody>
      </p:sp>
      <p:pic>
        <p:nvPicPr>
          <p:cNvPr id="4" name="dcsm8NgbBz4"/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463289" y="2804391"/>
            <a:ext cx="3344644" cy="1881362"/>
          </a:xfrm>
          <a:prstGeom prst="rect">
            <a:avLst/>
          </a:prstGeom>
        </p:spPr>
      </p:pic>
      <p:pic>
        <p:nvPicPr>
          <p:cNvPr id="5" name="ej1ISEoAK5g"/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5794656" y="2804391"/>
            <a:ext cx="3220196" cy="1811360"/>
          </a:xfrm>
          <a:prstGeom prst="rect">
            <a:avLst/>
          </a:prstGeom>
        </p:spPr>
      </p:pic>
      <p:pic>
        <p:nvPicPr>
          <p:cNvPr id="6" name="pDXdlXlaCco"/>
          <p:cNvPicPr>
            <a:picLocks noRot="1" noChangeAspect="1"/>
          </p:cNvPicPr>
          <p:nvPr>
            <a:videoFile r:link="rId3"/>
          </p:nvPr>
        </p:nvPicPr>
        <p:blipFill>
          <a:blip r:embed="rId7"/>
          <a:stretch>
            <a:fillRect/>
          </a:stretch>
        </p:blipFill>
        <p:spPr>
          <a:xfrm>
            <a:off x="1498289" y="5009451"/>
            <a:ext cx="3227975" cy="181573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421418" y="1917540"/>
            <a:ext cx="3469989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https://yeomko.tistory.com/20</a:t>
            </a:r>
          </a:p>
        </p:txBody>
      </p:sp>
    </p:spTree>
    <p:extLst>
      <p:ext uri="{BB962C8B-B14F-4D97-AF65-F5344CB8AC3E}">
        <p14:creationId xmlns:p14="http://schemas.microsoft.com/office/powerpoint/2010/main" val="353017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mtClean="0"/>
              <a:t>마지막</a:t>
            </a:r>
            <a:endParaRPr lang="ko-KR" altLang="en-US" sz="2800" b="1" dirty="0"/>
          </a:p>
        </p:txBody>
      </p:sp>
      <p:pic>
        <p:nvPicPr>
          <p:cNvPr id="7" name="그림 6" descr="감사 감사합니다 메시지 주셔서 - Pixabay의 무료 이미지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149" y="2292113"/>
            <a:ext cx="6074228" cy="405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4151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SSD Object Detection </a:t>
            </a:r>
            <a:r>
              <a:rPr lang="ko-KR" altLang="en-US" sz="2800" b="1" smtClean="0"/>
              <a:t>호출</a:t>
            </a:r>
            <a:endParaRPr lang="ko-KR" altLang="en-US" sz="2800" b="1" dirty="0"/>
          </a:p>
        </p:txBody>
      </p:sp>
      <p:sp>
        <p:nvSpPr>
          <p:cNvPr id="2" name="직사각형 1"/>
          <p:cNvSpPr/>
          <p:nvPr/>
        </p:nvSpPr>
        <p:spPr>
          <a:xfrm>
            <a:off x="541282" y="1410283"/>
            <a:ext cx="9328724" cy="1671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SSD </a:t>
            </a:r>
            <a:r>
              <a:rPr lang="ko-KR" altLang="en-US" dirty="0" smtClean="0"/>
              <a:t>트레이닝 호출</a:t>
            </a:r>
            <a:endParaRPr lang="en-US" altLang="ko-KR" dirty="0" smtClean="0"/>
          </a:p>
          <a:p>
            <a:r>
              <a:rPr lang="ko-KR" altLang="en-US" dirty="0" smtClean="0"/>
              <a:t>python </a:t>
            </a:r>
            <a:r>
              <a:rPr lang="ko-KR" altLang="en-US" dirty="0"/>
              <a:t>..\models\research\object_detection\</a:t>
            </a:r>
            <a:r>
              <a:rPr lang="ko-KR" altLang="en-US" dirty="0">
                <a:solidFill>
                  <a:srgbClr val="FF0000"/>
                </a:solidFill>
              </a:rPr>
              <a:t>model_main_tf2.py</a:t>
            </a:r>
            <a:r>
              <a:rPr lang="ko-KR" altLang="en-US" dirty="0"/>
              <a:t> --model_dir=Tensorflow\workspace\models\my_ssd_mobnet --pipeline_config_path=Tensorflow\workspace\models\my_ssd_mobnet\pipeline.config --num_train_steps=5000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18074" y="4712634"/>
            <a:ext cx="2334247" cy="55422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model_lib_v2.train_loop</a:t>
            </a:r>
            <a:endParaRPr lang="en-US" altLang="ko-KR" sz="16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5" y="3874428"/>
            <a:ext cx="2334247" cy="554224"/>
          </a:xfrm>
          <a:prstGeom prst="roundRect">
            <a:avLst>
              <a:gd name="adj" fmla="val 2164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m</a:t>
            </a:r>
            <a:r>
              <a:rPr lang="en-US" altLang="ko-KR" sz="1600" dirty="0" smtClean="0"/>
              <a:t>odel_main_tf2.py</a:t>
            </a:r>
            <a:endParaRPr lang="en-US" altLang="ko-KR" sz="1600" dirty="0"/>
          </a:p>
        </p:txBody>
      </p:sp>
      <p:cxnSp>
        <p:nvCxnSpPr>
          <p:cNvPr id="9" name="직선 화살표 연결선 8"/>
          <p:cNvCxnSpPr>
            <a:stCxn id="7" idx="2"/>
            <a:endCxn id="6" idx="0"/>
          </p:cNvCxnSpPr>
          <p:nvPr/>
        </p:nvCxnSpPr>
        <p:spPr>
          <a:xfrm flipH="1">
            <a:off x="1385198" y="4428652"/>
            <a:ext cx="1" cy="283982"/>
          </a:xfrm>
          <a:prstGeom prst="straightConnector1">
            <a:avLst/>
          </a:prstGeom>
          <a:ln>
            <a:solidFill>
              <a:srgbClr val="C0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3576416" y="4712634"/>
            <a:ext cx="2334247" cy="55422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d</a:t>
            </a:r>
            <a:r>
              <a:rPr lang="en-US" altLang="ko-KR" sz="1600" dirty="0" err="1" smtClean="0"/>
              <a:t>ef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train_loop</a:t>
            </a:r>
            <a:endParaRPr lang="en-US" altLang="ko-KR" sz="1600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576417" y="3874428"/>
            <a:ext cx="2334247" cy="554224"/>
          </a:xfrm>
          <a:prstGeom prst="roundRect">
            <a:avLst>
              <a:gd name="adj" fmla="val 2164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model_lib_v2.py</a:t>
            </a:r>
            <a:endParaRPr lang="en-US" altLang="ko-KR" sz="1600" dirty="0"/>
          </a:p>
        </p:txBody>
      </p:sp>
      <p:cxnSp>
        <p:nvCxnSpPr>
          <p:cNvPr id="14" name="꺾인 연결선 13"/>
          <p:cNvCxnSpPr>
            <a:stCxn id="6" idx="3"/>
            <a:endCxn id="12" idx="1"/>
          </p:cNvCxnSpPr>
          <p:nvPr/>
        </p:nvCxnSpPr>
        <p:spPr>
          <a:xfrm flipV="1">
            <a:off x="2552321" y="4151540"/>
            <a:ext cx="1024096" cy="838206"/>
          </a:xfrm>
          <a:prstGeom prst="bentConnector3">
            <a:avLst/>
          </a:prstGeom>
          <a:ln>
            <a:solidFill>
              <a:srgbClr val="FF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2" idx="2"/>
            <a:endCxn id="11" idx="0"/>
          </p:cNvCxnSpPr>
          <p:nvPr/>
        </p:nvCxnSpPr>
        <p:spPr>
          <a:xfrm flipH="1">
            <a:off x="4743540" y="4428652"/>
            <a:ext cx="1" cy="283982"/>
          </a:xfrm>
          <a:prstGeom prst="straightConnector1">
            <a:avLst/>
          </a:prstGeom>
          <a:ln>
            <a:solidFill>
              <a:srgbClr val="C0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3225610" y="5550840"/>
            <a:ext cx="3035858" cy="106609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err="1"/>
              <a:t>model_config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configs</a:t>
            </a:r>
            <a:r>
              <a:rPr lang="en-US" altLang="ko-KR" sz="1200" dirty="0"/>
              <a:t>['model']</a:t>
            </a:r>
          </a:p>
          <a:p>
            <a:r>
              <a:rPr lang="en-US" altLang="ko-KR" sz="1200" dirty="0"/>
              <a:t>  </a:t>
            </a:r>
            <a:r>
              <a:rPr lang="en-US" altLang="ko-KR" sz="1200" dirty="0" err="1"/>
              <a:t>train_config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configs</a:t>
            </a:r>
            <a:r>
              <a:rPr lang="en-US" altLang="ko-KR" sz="1200" dirty="0"/>
              <a:t>['</a:t>
            </a:r>
            <a:r>
              <a:rPr lang="en-US" altLang="ko-KR" sz="1200" dirty="0" err="1"/>
              <a:t>train_config</a:t>
            </a:r>
            <a:r>
              <a:rPr lang="en-US" altLang="ko-KR" sz="1200" dirty="0"/>
              <a:t>']</a:t>
            </a:r>
          </a:p>
          <a:p>
            <a:r>
              <a:rPr lang="en-US" altLang="ko-KR" sz="1200" dirty="0"/>
              <a:t>  </a:t>
            </a:r>
            <a:r>
              <a:rPr lang="en-US" altLang="ko-KR" sz="1200" dirty="0" err="1"/>
              <a:t>train_input_config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configs</a:t>
            </a:r>
            <a:r>
              <a:rPr lang="en-US" altLang="ko-KR" sz="1200" dirty="0"/>
              <a:t>['</a:t>
            </a:r>
            <a:r>
              <a:rPr lang="en-US" altLang="ko-KR" sz="1200" dirty="0" err="1"/>
              <a:t>train_input_config</a:t>
            </a:r>
            <a:r>
              <a:rPr lang="en-US" altLang="ko-KR" sz="1200" dirty="0" smtClean="0"/>
              <a:t>']</a:t>
            </a:r>
          </a:p>
          <a:p>
            <a:r>
              <a:rPr lang="en-US" altLang="ko-KR" sz="1200" dirty="0" err="1" smtClean="0"/>
              <a:t>pipeline.config</a:t>
            </a:r>
            <a:r>
              <a:rPr lang="ko-KR" altLang="en-US" sz="1200" smtClean="0"/>
              <a:t> 로 부터 </a:t>
            </a:r>
            <a:r>
              <a:rPr lang="en-US" altLang="ko-KR" sz="1200" dirty="0" smtClean="0"/>
              <a:t>model, train, input </a:t>
            </a:r>
            <a:r>
              <a:rPr lang="ko-KR" altLang="en-US" sz="1200" smtClean="0"/>
              <a:t>정보를 얻어 옴</a:t>
            </a:r>
            <a:endParaRPr lang="en-US" altLang="ko-KR" sz="1200" dirty="0"/>
          </a:p>
        </p:txBody>
      </p:sp>
      <p:cxnSp>
        <p:nvCxnSpPr>
          <p:cNvPr id="19" name="직선 화살표 연결선 18"/>
          <p:cNvCxnSpPr>
            <a:stCxn id="11" idx="2"/>
            <a:endCxn id="18" idx="0"/>
          </p:cNvCxnSpPr>
          <p:nvPr/>
        </p:nvCxnSpPr>
        <p:spPr>
          <a:xfrm flipH="1">
            <a:off x="4743539" y="5266858"/>
            <a:ext cx="1" cy="283982"/>
          </a:xfrm>
          <a:prstGeom prst="straightConnector1">
            <a:avLst/>
          </a:prstGeom>
          <a:ln>
            <a:solidFill>
              <a:srgbClr val="C0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8" idx="2"/>
          </p:cNvCxnSpPr>
          <p:nvPr/>
        </p:nvCxnSpPr>
        <p:spPr>
          <a:xfrm>
            <a:off x="4743539" y="6616930"/>
            <a:ext cx="0" cy="448888"/>
          </a:xfrm>
          <a:prstGeom prst="straightConnector1">
            <a:avLst/>
          </a:prstGeom>
          <a:ln>
            <a:solidFill>
              <a:srgbClr val="C0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34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4151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SSD Object Detection </a:t>
            </a:r>
            <a:r>
              <a:rPr lang="ko-KR" altLang="en-US" sz="2800" b="1" smtClean="0"/>
              <a:t>호출</a:t>
            </a:r>
            <a:endParaRPr lang="ko-KR" altLang="en-US" sz="2800" b="1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171851" y="1582908"/>
            <a:ext cx="2334247" cy="554224"/>
          </a:xfrm>
          <a:prstGeom prst="roundRect">
            <a:avLst>
              <a:gd name="adj" fmla="val 2164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model_lib_v2.py</a:t>
            </a:r>
            <a:endParaRPr lang="en-US" altLang="ko-KR" sz="1600" dirty="0"/>
          </a:p>
        </p:txBody>
      </p:sp>
      <p:sp>
        <p:nvSpPr>
          <p:cNvPr id="27" name="직사각형 26"/>
          <p:cNvSpPr/>
          <p:nvPr/>
        </p:nvSpPr>
        <p:spPr>
          <a:xfrm>
            <a:off x="667213" y="2424138"/>
            <a:ext cx="5343525" cy="11079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detection_model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 = MODEL_BUILD_UTIL_MAP['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detection_model_fn_base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'](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model_config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model_config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is_training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=True,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add_summaries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record_summaries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1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이것은 실제로</a:t>
            </a:r>
            <a:endParaRPr lang="en-US" altLang="ko-KR" sz="11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100" b="0" dirty="0" smtClean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model_builder.py</a:t>
            </a:r>
            <a:r>
              <a:rPr lang="ko-KR" altLang="en-US" sz="1100" b="0" smtClean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에서 </a:t>
            </a:r>
            <a:r>
              <a:rPr lang="en-US" altLang="ko-KR" sz="1100" b="0" dirty="0" smtClean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build </a:t>
            </a:r>
            <a:r>
              <a:rPr lang="ko-KR" altLang="en-US" sz="1100" smtClean="0">
                <a:solidFill>
                  <a:schemeClr val="tx1"/>
                </a:solidFill>
                <a:latin typeface="Consolas" panose="020B0609020204030204" pitchFamily="49" charset="0"/>
              </a:rPr>
              <a:t>함수를 호출 하는 것과 같다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r>
              <a:rPr lang="ko-KR" altLang="en-US" sz="110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endParaRPr lang="en-US" altLang="ko-KR" sz="11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028969" y="2101089"/>
            <a:ext cx="3372739" cy="20497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800" dirty="0"/>
              <a:t>MODEL_BUILD_UTIL_MAP = {</a:t>
            </a:r>
          </a:p>
          <a:p>
            <a:r>
              <a:rPr lang="en-US" altLang="ko-KR" sz="800" dirty="0"/>
              <a:t>    '</a:t>
            </a:r>
            <a:r>
              <a:rPr lang="en-US" altLang="ko-KR" sz="800" dirty="0" err="1"/>
              <a:t>get_configs_from_pipeline_file</a:t>
            </a:r>
            <a:r>
              <a:rPr lang="en-US" altLang="ko-KR" sz="800" dirty="0"/>
              <a:t>':</a:t>
            </a:r>
          </a:p>
          <a:p>
            <a:r>
              <a:rPr lang="en-US" altLang="ko-KR" sz="800" dirty="0"/>
              <a:t>        </a:t>
            </a:r>
            <a:r>
              <a:rPr lang="en-US" altLang="ko-KR" sz="800" dirty="0" err="1"/>
              <a:t>config_util.get_configs_from_pipeline_file</a:t>
            </a:r>
            <a:r>
              <a:rPr lang="en-US" altLang="ko-KR" sz="800" dirty="0"/>
              <a:t>,</a:t>
            </a:r>
          </a:p>
          <a:p>
            <a:r>
              <a:rPr lang="en-US" altLang="ko-KR" sz="800" dirty="0"/>
              <a:t>    '</a:t>
            </a:r>
            <a:r>
              <a:rPr lang="en-US" altLang="ko-KR" sz="800" dirty="0" err="1"/>
              <a:t>create_pipeline_proto_from_configs</a:t>
            </a:r>
            <a:r>
              <a:rPr lang="en-US" altLang="ko-KR" sz="800" dirty="0"/>
              <a:t>':</a:t>
            </a:r>
          </a:p>
          <a:p>
            <a:r>
              <a:rPr lang="en-US" altLang="ko-KR" sz="800" dirty="0"/>
              <a:t>        </a:t>
            </a:r>
            <a:r>
              <a:rPr lang="en-US" altLang="ko-KR" sz="800" dirty="0" err="1"/>
              <a:t>config_util.create_pipeline_proto_from_configs</a:t>
            </a:r>
            <a:r>
              <a:rPr lang="en-US" altLang="ko-KR" sz="800" dirty="0"/>
              <a:t>,</a:t>
            </a:r>
          </a:p>
          <a:p>
            <a:r>
              <a:rPr lang="en-US" altLang="ko-KR" sz="800" dirty="0"/>
              <a:t>    '</a:t>
            </a:r>
            <a:r>
              <a:rPr lang="en-US" altLang="ko-KR" sz="800" dirty="0" err="1"/>
              <a:t>merge_external_params_with_configs</a:t>
            </a:r>
            <a:r>
              <a:rPr lang="en-US" altLang="ko-KR" sz="800" dirty="0"/>
              <a:t>':</a:t>
            </a:r>
          </a:p>
          <a:p>
            <a:r>
              <a:rPr lang="en-US" altLang="ko-KR" sz="800" dirty="0"/>
              <a:t>        </a:t>
            </a:r>
            <a:r>
              <a:rPr lang="en-US" altLang="ko-KR" sz="800" dirty="0" err="1"/>
              <a:t>config_util.merge_external_params_with_configs</a:t>
            </a:r>
            <a:r>
              <a:rPr lang="en-US" altLang="ko-KR" sz="800" dirty="0"/>
              <a:t>,</a:t>
            </a:r>
          </a:p>
          <a:p>
            <a:r>
              <a:rPr lang="en-US" altLang="ko-KR" sz="800" dirty="0"/>
              <a:t>    '</a:t>
            </a:r>
            <a:r>
              <a:rPr lang="en-US" altLang="ko-KR" sz="800" dirty="0" err="1"/>
              <a:t>create_train_input_fn</a:t>
            </a:r>
            <a:r>
              <a:rPr lang="en-US" altLang="ko-KR" sz="800" dirty="0"/>
              <a:t>':</a:t>
            </a:r>
          </a:p>
          <a:p>
            <a:r>
              <a:rPr lang="en-US" altLang="ko-KR" sz="800" dirty="0"/>
              <a:t>        </a:t>
            </a:r>
            <a:r>
              <a:rPr lang="en-US" altLang="ko-KR" sz="800" dirty="0" err="1"/>
              <a:t>inputs.create_train_input_fn</a:t>
            </a:r>
            <a:r>
              <a:rPr lang="en-US" altLang="ko-KR" sz="800" dirty="0"/>
              <a:t>,</a:t>
            </a:r>
          </a:p>
          <a:p>
            <a:r>
              <a:rPr lang="en-US" altLang="ko-KR" sz="800" dirty="0"/>
              <a:t>    '</a:t>
            </a:r>
            <a:r>
              <a:rPr lang="en-US" altLang="ko-KR" sz="800" dirty="0" err="1"/>
              <a:t>create_eval_input_fn</a:t>
            </a:r>
            <a:r>
              <a:rPr lang="en-US" altLang="ko-KR" sz="800" dirty="0"/>
              <a:t>':</a:t>
            </a:r>
          </a:p>
          <a:p>
            <a:r>
              <a:rPr lang="en-US" altLang="ko-KR" sz="800" dirty="0"/>
              <a:t>        </a:t>
            </a:r>
            <a:r>
              <a:rPr lang="en-US" altLang="ko-KR" sz="800" dirty="0" err="1"/>
              <a:t>inputs.create_eval_input_fn</a:t>
            </a:r>
            <a:r>
              <a:rPr lang="en-US" altLang="ko-KR" sz="800" dirty="0"/>
              <a:t>,</a:t>
            </a:r>
          </a:p>
          <a:p>
            <a:r>
              <a:rPr lang="en-US" altLang="ko-KR" sz="800" dirty="0"/>
              <a:t>    '</a:t>
            </a:r>
            <a:r>
              <a:rPr lang="en-US" altLang="ko-KR" sz="800" dirty="0" err="1"/>
              <a:t>create_predict_input_fn</a:t>
            </a:r>
            <a:r>
              <a:rPr lang="en-US" altLang="ko-KR" sz="800" dirty="0"/>
              <a:t>':</a:t>
            </a:r>
          </a:p>
          <a:p>
            <a:r>
              <a:rPr lang="en-US" altLang="ko-KR" sz="800" dirty="0"/>
              <a:t>        </a:t>
            </a:r>
            <a:r>
              <a:rPr lang="en-US" altLang="ko-KR" sz="800" dirty="0" err="1"/>
              <a:t>inputs.create_predict_input_fn</a:t>
            </a:r>
            <a:r>
              <a:rPr lang="en-US" altLang="ko-KR" sz="800" dirty="0"/>
              <a:t>,</a:t>
            </a:r>
          </a:p>
          <a:p>
            <a:r>
              <a:rPr lang="en-US" altLang="ko-KR" sz="800" dirty="0"/>
              <a:t>    '</a:t>
            </a:r>
            <a:r>
              <a:rPr lang="en-US" altLang="ko-KR" sz="800" dirty="0" err="1"/>
              <a:t>detection_model_fn_base</a:t>
            </a:r>
            <a:r>
              <a:rPr lang="en-US" altLang="ko-KR" sz="800" dirty="0"/>
              <a:t>': </a:t>
            </a:r>
            <a:r>
              <a:rPr lang="en-US" altLang="ko-KR" sz="800" dirty="0" err="1"/>
              <a:t>model_builder.build</a:t>
            </a:r>
            <a:r>
              <a:rPr lang="en-US" altLang="ko-KR" sz="800" dirty="0"/>
              <a:t>,</a:t>
            </a:r>
          </a:p>
          <a:p>
            <a:r>
              <a:rPr lang="en-US" altLang="ko-KR" sz="800" dirty="0" smtClean="0"/>
              <a:t>}</a:t>
            </a:r>
            <a:endParaRPr lang="en-US" altLang="ko-KR" sz="800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7369792" y="1305796"/>
            <a:ext cx="2334247" cy="554224"/>
          </a:xfrm>
          <a:prstGeom prst="roundRect">
            <a:avLst>
              <a:gd name="adj" fmla="val 2164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model_lib.py</a:t>
            </a:r>
            <a:endParaRPr lang="en-US" altLang="ko-KR" sz="1600" dirty="0"/>
          </a:p>
        </p:txBody>
      </p:sp>
      <p:cxnSp>
        <p:nvCxnSpPr>
          <p:cNvPr id="17" name="구부러진 연결선 16"/>
          <p:cNvCxnSpPr/>
          <p:nvPr/>
        </p:nvCxnSpPr>
        <p:spPr>
          <a:xfrm rot="10800000">
            <a:off x="5525195" y="2643447"/>
            <a:ext cx="1568332" cy="1230284"/>
          </a:xfrm>
          <a:prstGeom prst="curvedConnector3">
            <a:avLst/>
          </a:prstGeom>
          <a:ln>
            <a:solidFill>
              <a:srgbClr val="FF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사각형 설명선 23"/>
          <p:cNvSpPr/>
          <p:nvPr/>
        </p:nvSpPr>
        <p:spPr>
          <a:xfrm>
            <a:off x="7093527" y="4433455"/>
            <a:ext cx="2554778" cy="875607"/>
          </a:xfrm>
          <a:prstGeom prst="wedgeRoundRectCallout">
            <a:avLst>
              <a:gd name="adj1" fmla="val -46863"/>
              <a:gd name="adj2" fmla="val -108683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MODEL_BILD_UTIL_MAP</a:t>
            </a:r>
            <a:r>
              <a:rPr lang="ko-KR" altLang="en-US" sz="1500" smtClean="0">
                <a:solidFill>
                  <a:schemeClr val="tx1"/>
                </a:solidFill>
              </a:rPr>
              <a:t>에서 함수를 가져온다</a:t>
            </a:r>
            <a:r>
              <a:rPr lang="en-US" altLang="ko-KR" sz="1500" dirty="0" smtClean="0">
                <a:solidFill>
                  <a:schemeClr val="tx1"/>
                </a:solidFill>
              </a:rPr>
              <a:t>.</a:t>
            </a:r>
            <a:endParaRPr lang="ko-KR" altLang="en-US" sz="1500" dirty="0" smtClean="0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/>
          <p:cNvCxnSpPr>
            <a:stCxn id="12" idx="2"/>
            <a:endCxn id="27" idx="0"/>
          </p:cNvCxnSpPr>
          <p:nvPr/>
        </p:nvCxnSpPr>
        <p:spPr>
          <a:xfrm>
            <a:off x="3338975" y="2137132"/>
            <a:ext cx="1" cy="287006"/>
          </a:xfrm>
          <a:prstGeom prst="straightConnector1">
            <a:avLst/>
          </a:prstGeom>
          <a:ln>
            <a:solidFill>
              <a:srgbClr val="C0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모서리가 둥근 직사각형 31"/>
          <p:cNvSpPr/>
          <p:nvPr/>
        </p:nvSpPr>
        <p:spPr>
          <a:xfrm>
            <a:off x="2111051" y="3879231"/>
            <a:ext cx="2334247" cy="554224"/>
          </a:xfrm>
          <a:prstGeom prst="roundRect">
            <a:avLst>
              <a:gd name="adj" fmla="val 2164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model_builder.py</a:t>
            </a:r>
            <a:endParaRPr lang="en-US" altLang="ko-KR" sz="1600" dirty="0"/>
          </a:p>
        </p:txBody>
      </p:sp>
      <p:sp>
        <p:nvSpPr>
          <p:cNvPr id="33" name="직사각형 32"/>
          <p:cNvSpPr/>
          <p:nvPr/>
        </p:nvSpPr>
        <p:spPr>
          <a:xfrm>
            <a:off x="2111050" y="4760359"/>
            <a:ext cx="2334247" cy="55422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d</a:t>
            </a:r>
            <a:r>
              <a:rPr lang="en-US" altLang="ko-KR" sz="1600" dirty="0" err="1" smtClean="0"/>
              <a:t>ef</a:t>
            </a:r>
            <a:r>
              <a:rPr lang="en-US" altLang="ko-KR" sz="1600" dirty="0" smtClean="0"/>
              <a:t> builder</a:t>
            </a:r>
            <a:endParaRPr lang="en-US" altLang="ko-KR" sz="1600" dirty="0"/>
          </a:p>
        </p:txBody>
      </p:sp>
      <p:cxnSp>
        <p:nvCxnSpPr>
          <p:cNvPr id="34" name="직선 화살표 연결선 33"/>
          <p:cNvCxnSpPr>
            <a:stCxn id="32" idx="2"/>
            <a:endCxn id="33" idx="0"/>
          </p:cNvCxnSpPr>
          <p:nvPr/>
        </p:nvCxnSpPr>
        <p:spPr>
          <a:xfrm flipH="1">
            <a:off x="3278174" y="4433455"/>
            <a:ext cx="1" cy="326904"/>
          </a:xfrm>
          <a:prstGeom prst="straightConnector1">
            <a:avLst/>
          </a:prstGeom>
          <a:ln>
            <a:solidFill>
              <a:srgbClr val="C0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27" idx="1"/>
            <a:endCxn id="33" idx="1"/>
          </p:cNvCxnSpPr>
          <p:nvPr/>
        </p:nvCxnSpPr>
        <p:spPr>
          <a:xfrm rot="10800000" flipH="1" flipV="1">
            <a:off x="667212" y="2978135"/>
            <a:ext cx="1443837" cy="2059335"/>
          </a:xfrm>
          <a:prstGeom prst="bentConnector3">
            <a:avLst>
              <a:gd name="adj1" fmla="val -15833"/>
            </a:avLst>
          </a:prstGeom>
          <a:ln>
            <a:solidFill>
              <a:srgbClr val="FF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5010486" y="5654621"/>
            <a:ext cx="4239683" cy="110799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META_ARCH_BUILDER_MAP = {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ssd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': _</a:t>
            </a:r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build_ssd_model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    '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faster_rcnn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': _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build_faster_rcnn_model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    '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experimental_model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': _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build_experimental_model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    '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center_net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': _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build_center_net_model</a:t>
            </a:r>
            <a:endParaRPr lang="en-US" altLang="ko-KR" sz="11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endParaRPr lang="en-US" altLang="ko-KR" sz="11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3" name="모서리가 둥근 사각형 설명선 42"/>
          <p:cNvSpPr/>
          <p:nvPr/>
        </p:nvSpPr>
        <p:spPr>
          <a:xfrm>
            <a:off x="4649012" y="4464918"/>
            <a:ext cx="1896167" cy="680223"/>
          </a:xfrm>
          <a:prstGeom prst="wedgeRoundRectCallout">
            <a:avLst>
              <a:gd name="adj1" fmla="val -878"/>
              <a:gd name="adj2" fmla="val 167803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pipeline.config 의 모델 항목에 </a:t>
            </a:r>
            <a:r>
              <a:rPr lang="en-US" altLang="ko-KR" sz="1050" dirty="0" err="1" smtClean="0"/>
              <a:t>ssd</a:t>
            </a:r>
            <a:r>
              <a:rPr lang="ko-KR" altLang="en-US" sz="1050" smtClean="0"/>
              <a:t>가 여기에 해당한다</a:t>
            </a:r>
            <a:r>
              <a:rPr lang="en-US" altLang="ko-KR" sz="1050" dirty="0" smtClean="0"/>
              <a:t>.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111049" y="5801637"/>
            <a:ext cx="2334247" cy="55422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d</a:t>
            </a:r>
            <a:r>
              <a:rPr lang="en-US" altLang="ko-KR" sz="1600" dirty="0" err="1" smtClean="0"/>
              <a:t>ef</a:t>
            </a:r>
            <a:r>
              <a:rPr lang="en-US" altLang="ko-KR" sz="1600" dirty="0" smtClean="0"/>
              <a:t>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_</a:t>
            </a:r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build_ssd_model</a:t>
            </a:r>
            <a:endParaRPr lang="en-US" altLang="ko-KR" sz="1600" dirty="0"/>
          </a:p>
        </p:txBody>
      </p:sp>
      <p:cxnSp>
        <p:nvCxnSpPr>
          <p:cNvPr id="47" name="직선 화살표 연결선 46"/>
          <p:cNvCxnSpPr>
            <a:stCxn id="33" idx="2"/>
            <a:endCxn id="46" idx="0"/>
          </p:cNvCxnSpPr>
          <p:nvPr/>
        </p:nvCxnSpPr>
        <p:spPr>
          <a:xfrm flipH="1">
            <a:off x="3278173" y="5314583"/>
            <a:ext cx="1" cy="487054"/>
          </a:xfrm>
          <a:prstGeom prst="straightConnector1">
            <a:avLst/>
          </a:prstGeom>
          <a:ln>
            <a:solidFill>
              <a:srgbClr val="C0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2111049" y="6752749"/>
            <a:ext cx="2334247" cy="55422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class </a:t>
            </a:r>
            <a:r>
              <a:rPr lang="en-US" altLang="ko-KR" sz="1100" dirty="0" err="1"/>
              <a:t>SSDMetaArch</a:t>
            </a:r>
            <a:r>
              <a:rPr lang="en-US" altLang="ko-KR" sz="1100" dirty="0"/>
              <a:t>(</a:t>
            </a:r>
            <a:r>
              <a:rPr lang="en-US" altLang="ko-KR" sz="1100" dirty="0" err="1"/>
              <a:t>model.DetectionModel</a:t>
            </a:r>
            <a:r>
              <a:rPr lang="en-US" altLang="ko-KR" sz="1100" dirty="0" smtClean="0"/>
              <a:t>)</a:t>
            </a:r>
          </a:p>
          <a:p>
            <a:r>
              <a:rPr lang="ko-KR" altLang="en-US" sz="1100" dirty="0" smtClean="0"/>
              <a:t>을 반환</a:t>
            </a:r>
            <a:endParaRPr lang="en-US" altLang="ko-KR" sz="1100" dirty="0"/>
          </a:p>
        </p:txBody>
      </p:sp>
      <p:cxnSp>
        <p:nvCxnSpPr>
          <p:cNvPr id="53" name="직선 화살표 연결선 52"/>
          <p:cNvCxnSpPr>
            <a:stCxn id="46" idx="2"/>
            <a:endCxn id="52" idx="0"/>
          </p:cNvCxnSpPr>
          <p:nvPr/>
        </p:nvCxnSpPr>
        <p:spPr>
          <a:xfrm>
            <a:off x="3278173" y="6355861"/>
            <a:ext cx="0" cy="396888"/>
          </a:xfrm>
          <a:prstGeom prst="straightConnector1">
            <a:avLst/>
          </a:prstGeom>
          <a:ln>
            <a:solidFill>
              <a:srgbClr val="C0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89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3290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Object Detection API</a:t>
            </a:r>
            <a:endParaRPr lang="ko-KR" altLang="en-US" sz="2800" b="1" dirty="0"/>
          </a:p>
        </p:txBody>
      </p:sp>
      <p:sp>
        <p:nvSpPr>
          <p:cNvPr id="16" name="직사각형 15"/>
          <p:cNvSpPr/>
          <p:nvPr/>
        </p:nvSpPr>
        <p:spPr>
          <a:xfrm>
            <a:off x="541282" y="1410283"/>
            <a:ext cx="9328724" cy="724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Object Detection API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Tensorflow</a:t>
            </a:r>
            <a:r>
              <a:rPr lang="ko-KR" altLang="en-US" dirty="0" smtClean="0"/>
              <a:t>를 이용하여 최신 기술의 모델을 구현하여 사용자가 편리하게 </a:t>
            </a:r>
            <a:r>
              <a:rPr lang="ko-KR" altLang="en-US" dirty="0" err="1" smtClean="0"/>
              <a:t>이용할수</a:t>
            </a:r>
            <a:r>
              <a:rPr lang="ko-KR" altLang="en-US" dirty="0" smtClean="0"/>
              <a:t> 있게 만들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프레임 워크이다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58551" y="2276845"/>
            <a:ext cx="4348947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https://github.com/tensorflow/models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82" y="2827487"/>
            <a:ext cx="5685013" cy="27815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51" y="5843994"/>
            <a:ext cx="7925487" cy="59441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658551" y="6743710"/>
            <a:ext cx="54508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dirty="0" smtClean="0"/>
              <a:t>우리는 </a:t>
            </a:r>
            <a:r>
              <a:rPr lang="en-US" altLang="ko-KR" sz="1800" dirty="0" smtClean="0"/>
              <a:t>research</a:t>
            </a:r>
            <a:r>
              <a:rPr lang="ko-KR" altLang="en-US" sz="1800" dirty="0" smtClean="0"/>
              <a:t>에 있는 코드를 이용한다</a:t>
            </a:r>
            <a:r>
              <a:rPr lang="en-US" altLang="ko-KR" sz="1800" dirty="0" smtClean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75421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3290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Object Detection API</a:t>
            </a:r>
            <a:endParaRPr lang="ko-KR" altLang="en-US" sz="2800" b="1" dirty="0"/>
          </a:p>
        </p:txBody>
      </p:sp>
      <p:sp>
        <p:nvSpPr>
          <p:cNvPr id="9" name="직사각형 8"/>
          <p:cNvSpPr/>
          <p:nvPr/>
        </p:nvSpPr>
        <p:spPr>
          <a:xfrm>
            <a:off x="534897" y="1198880"/>
            <a:ext cx="2974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TF2 </a:t>
            </a:r>
            <a:r>
              <a:rPr lang="ko-KR" altLang="en-US" sz="1800" dirty="0" smtClean="0"/>
              <a:t>지원하는 모델</a:t>
            </a:r>
            <a:endParaRPr lang="ko-KR" altLang="en-US" sz="1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19" y="1676399"/>
            <a:ext cx="4748707" cy="55276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252" y="1676399"/>
            <a:ext cx="5249699" cy="519432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86919" y="6309360"/>
            <a:ext cx="4748707" cy="22555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 smtClean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251527" y="6041136"/>
            <a:ext cx="5189424" cy="26822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98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4090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Object Detection API</a:t>
            </a:r>
            <a:r>
              <a:rPr lang="ko-KR" altLang="en-US" sz="2800" b="1" dirty="0" smtClean="0"/>
              <a:t> 설치</a:t>
            </a:r>
            <a:endParaRPr lang="ko-KR" altLang="en-US" sz="2800" b="1" dirty="0"/>
          </a:p>
        </p:txBody>
      </p:sp>
      <p:sp>
        <p:nvSpPr>
          <p:cNvPr id="2" name="직사각형 1"/>
          <p:cNvSpPr/>
          <p:nvPr/>
        </p:nvSpPr>
        <p:spPr>
          <a:xfrm>
            <a:off x="400310" y="1304702"/>
            <a:ext cx="767645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하드웨어 및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SW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사양</a:t>
            </a:r>
            <a:endParaRPr lang="ko-KR" altLang="en-US" sz="1600" dirty="0"/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하드웨어는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HP Omen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데스크탑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,12th Gen Intel(R) Core(TM i9-12900K 3.19GHz RAM 64G</a:t>
            </a:r>
            <a:endParaRPr lang="en-US" altLang="ko-KR" sz="1600" dirty="0"/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Windows 11 Pro 21H2</a:t>
            </a:r>
            <a:endParaRPr lang="en-US" altLang="ko-KR" sz="1600" dirty="0"/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Python 3.7.9 64bit</a:t>
            </a:r>
            <a:endParaRPr lang="en-US" altLang="ko-KR" sz="1600" dirty="0"/>
          </a:p>
          <a:p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version 2.35.1.windows2</a:t>
            </a:r>
            <a:endParaRPr lang="en-US" altLang="ko-KR" sz="1600" dirty="0"/>
          </a:p>
          <a:p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Cuda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cuda_11.2.2_461.33_win10.exe</a:t>
            </a:r>
            <a:endParaRPr lang="en-US" altLang="ko-KR" sz="1600" dirty="0"/>
          </a:p>
          <a:p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cuDNN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cudnn-11.2-windows-x64-v8.1.0.77.zip</a:t>
            </a:r>
            <a:endParaRPr lang="en-US" altLang="ko-KR" sz="1600" dirty="0"/>
          </a:p>
        </p:txBody>
      </p:sp>
      <p:sp>
        <p:nvSpPr>
          <p:cNvPr id="6" name="직사각형 5"/>
          <p:cNvSpPr/>
          <p:nvPr/>
        </p:nvSpPr>
        <p:spPr>
          <a:xfrm>
            <a:off x="400310" y="3919587"/>
            <a:ext cx="9301136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https://tensorflow-object-detection-api-tutorial.readthedocs.io/en/latest/install.html</a:t>
            </a:r>
            <a:endParaRPr lang="ko-KR" altLang="en-US" sz="2400" b="1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0310" y="3581033"/>
            <a:ext cx="3294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Object Detection API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방법</a:t>
            </a:r>
            <a:endParaRPr lang="ko-KR" altLang="en-US" sz="1600" b="1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00310" y="4472369"/>
            <a:ext cx="871143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2.1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가상 환경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  <a:endParaRPr lang="ko-KR" altLang="en-US" sz="1400" dirty="0"/>
          </a:p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1400" dirty="0"/>
          </a:p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C:\venvs</a:t>
            </a:r>
            <a:endParaRPr lang="en-US" altLang="ko-KR" sz="1400" dirty="0"/>
          </a:p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아래에 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object_detection_api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라고 하는 가상 환경을 만듭니다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/>
          </a:p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cd c:\venvs</a:t>
            </a:r>
            <a:endParaRPr lang="en-US" altLang="ko-KR" sz="1400" dirty="0"/>
          </a:p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python - m 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venv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object_detection_api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이렇게 한 후 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400" dirty="0"/>
          </a:p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cd 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object_detection_api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\Scripts</a:t>
            </a:r>
            <a:endParaRPr lang="en-US" altLang="ko-KR" sz="1400" dirty="0"/>
          </a:p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한 후</a:t>
            </a:r>
            <a:endParaRPr lang="ko-KR" altLang="en-US" sz="1400" dirty="0"/>
          </a:p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activate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명령을 친다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4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614" y="6324921"/>
            <a:ext cx="6995766" cy="107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31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4090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Object Detection API</a:t>
            </a:r>
            <a:r>
              <a:rPr lang="ko-KR" altLang="en-US" sz="2800" b="1" dirty="0" smtClean="0"/>
              <a:t> 설치</a:t>
            </a:r>
            <a:endParaRPr lang="ko-KR" altLang="en-US" sz="2800" b="1" dirty="0"/>
          </a:p>
        </p:txBody>
      </p:sp>
      <p:sp>
        <p:nvSpPr>
          <p:cNvPr id="4" name="직사각형 3"/>
          <p:cNvSpPr/>
          <p:nvPr/>
        </p:nvSpPr>
        <p:spPr>
          <a:xfrm>
            <a:off x="407807" y="1358465"/>
            <a:ext cx="3209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8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2.2 object detection api </a:t>
            </a:r>
            <a:r>
              <a:rPr lang="ko-KR" altLang="en-US" sz="18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endParaRPr lang="ko-KR" altLang="en-US" sz="1800" b="1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08291" y="1938593"/>
            <a:ext cx="67164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이것은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C:\SPB_Data\models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아래에 설치 받아와 설치 하였다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dirty="0"/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그냥 다운로드 받아도 되고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명령을 통해서 받아와도 된다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dirty="0"/>
          </a:p>
          <a:p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clone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https://github.com/tensorflow/models.git</a:t>
            </a:r>
            <a:endParaRPr lang="en-US" altLang="ko-KR" sz="16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hlinkClick r:id="rId2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90" y="2980385"/>
            <a:ext cx="6231819" cy="395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0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4090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Object Detection API</a:t>
            </a:r>
            <a:r>
              <a:rPr lang="ko-KR" altLang="en-US" sz="2800" b="1" dirty="0" smtClean="0"/>
              <a:t> 설치</a:t>
            </a:r>
            <a:endParaRPr lang="ko-KR" altLang="en-US" sz="2800" b="1" dirty="0"/>
          </a:p>
        </p:txBody>
      </p:sp>
      <p:sp>
        <p:nvSpPr>
          <p:cNvPr id="2" name="직사각형 1"/>
          <p:cNvSpPr/>
          <p:nvPr/>
        </p:nvSpPr>
        <p:spPr>
          <a:xfrm>
            <a:off x="492858" y="1268781"/>
            <a:ext cx="30240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/>
              <a:t>2.3 Protobuf </a:t>
            </a:r>
            <a:r>
              <a:rPr lang="ko-KR" altLang="en-US" sz="1800" b="1"/>
              <a:t>설치</a:t>
            </a:r>
            <a:endParaRPr lang="ko-KR" altLang="en-US" sz="100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92858" y="1742698"/>
            <a:ext cx="10028254" cy="5816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현재 최신 버전은 3.19.4 이다.</a:t>
            </a:r>
            <a:endParaRPr kumimoji="0" lang="ko-KR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압축을 풀고 C:\protoc-3.19.4-win64\bin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윈도우즈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path에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포함 시키면 편하게 사용 할 수 있다. 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kumimoji="0" lang="ko-KR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kumimoji="0" lang="ko-KR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여기까지 설치가 되었으면</a:t>
            </a:r>
            <a:endParaRPr kumimoji="0" lang="ko-KR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kumimoji="0" lang="ko-KR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C:\SPB_Data\models\research</a:t>
            </a:r>
            <a:endParaRPr kumimoji="0" lang="ko-KR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로 이동한다.</a:t>
            </a:r>
            <a:endParaRPr kumimoji="0" lang="ko-KR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command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창에서 아래 명명을 실행한다.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protoc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object_detection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protos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/*.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proto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--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python_out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=.</a:t>
            </a:r>
            <a:r>
              <a:rPr kumimoji="0" lang="ko-KR" altLang="ko-KR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protobuf가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3.5 이상이면 버그로 인하여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Commnd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Prompt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에서는</a:t>
            </a:r>
            <a:endParaRPr kumimoji="0" lang="ko-KR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#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From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within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TensorFlow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models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research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for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/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f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%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i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in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('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dir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/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b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object_detection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\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protos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\*.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proto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')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do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protoc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object_detection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\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protos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\%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i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--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python_out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=.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윈도우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Powershell을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사용하면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#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From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within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TensorFlow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models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research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Get-ChildItem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object_detection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protos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/*.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proto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|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foreach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{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protoc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"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object_detection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protos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/$($_.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Name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)" --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python_out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=.}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을 쓰라고 권고 하고 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34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</a:spPr>
      <a:bodyPr rtlCol="0" anchor="ctr"/>
      <a:lstStyle>
        <a:defPPr algn="ctr">
          <a:defRPr sz="15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24586</TotalTime>
  <Words>1218</Words>
  <Application>Microsoft Office PowerPoint</Application>
  <PresentationFormat>사용자 지정</PresentationFormat>
  <Paragraphs>279</Paragraphs>
  <Slides>45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45</vt:i4>
      </vt:variant>
    </vt:vector>
  </HeadingPairs>
  <TitlesOfParts>
    <vt:vector size="54" baseType="lpstr">
      <vt:lpstr>Arial Unicode MS</vt:lpstr>
      <vt:lpstr>KoPub돋움체 Bold</vt:lpstr>
      <vt:lpstr>나눔고딕</vt:lpstr>
      <vt:lpstr>맑은 고딕</vt:lpstr>
      <vt:lpstr>Arial</vt:lpstr>
      <vt:lpstr>Calibri</vt:lpstr>
      <vt:lpstr>Consolas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비즈니스아츠</dc:creator>
  <cp:lastModifiedBy>headway</cp:lastModifiedBy>
  <cp:revision>2694</cp:revision>
  <cp:lastPrinted>2020-07-27T06:50:21Z</cp:lastPrinted>
  <dcterms:created xsi:type="dcterms:W3CDTF">2019-01-23T01:28:59Z</dcterms:created>
  <dcterms:modified xsi:type="dcterms:W3CDTF">2022-03-10T16:02:43Z</dcterms:modified>
</cp:coreProperties>
</file>